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88" r:id="rId5"/>
    <p:sldId id="258" r:id="rId6"/>
    <p:sldId id="299" r:id="rId7"/>
    <p:sldId id="303" r:id="rId8"/>
    <p:sldId id="292" r:id="rId9"/>
    <p:sldId id="304" r:id="rId10"/>
    <p:sldId id="295" r:id="rId11"/>
    <p:sldId id="318" r:id="rId12"/>
    <p:sldId id="307" r:id="rId13"/>
    <p:sldId id="320" r:id="rId14"/>
    <p:sldId id="316" r:id="rId15"/>
    <p:sldId id="319" r:id="rId16"/>
    <p:sldId id="308" r:id="rId17"/>
    <p:sldId id="313" r:id="rId18"/>
    <p:sldId id="315" r:id="rId19"/>
    <p:sldId id="317" r:id="rId20"/>
    <p:sldId id="301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98" autoAdjust="0"/>
  </p:normalViewPr>
  <p:slideViewPr>
    <p:cSldViewPr snapToGrid="0">
      <p:cViewPr varScale="1">
        <p:scale>
          <a:sx n="55" d="100"/>
          <a:sy n="55" d="100"/>
        </p:scale>
        <p:origin x="10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hoeven, Maarten" userId="1df10678-3e36-44b1-a6a3-c4ff77974968" providerId="ADAL" clId="{CE99BAD4-AEDF-46C9-B7CD-D2D17CB52495}"/>
    <pc:docChg chg="undo redo custSel addSld delSld modSld sldOrd">
      <pc:chgData name="Verhoeven, Maarten" userId="1df10678-3e36-44b1-a6a3-c4ff77974968" providerId="ADAL" clId="{CE99BAD4-AEDF-46C9-B7CD-D2D17CB52495}" dt="2026-06-15T09:37:27.602" v="4274" actId="2696"/>
      <pc:docMkLst>
        <pc:docMk/>
      </pc:docMkLst>
      <pc:sldChg chg="modSp add mod setBg">
        <pc:chgData name="Verhoeven, Maarten" userId="1df10678-3e36-44b1-a6a3-c4ff77974968" providerId="ADAL" clId="{CE99BAD4-AEDF-46C9-B7CD-D2D17CB52495}" dt="2026-06-15T09:32:28.657" v="4267" actId="113"/>
        <pc:sldMkLst>
          <pc:docMk/>
          <pc:sldMk cId="2256162651" sldId="257"/>
        </pc:sldMkLst>
        <pc:spChg chg="mod">
          <ac:chgData name="Verhoeven, Maarten" userId="1df10678-3e36-44b1-a6a3-c4ff77974968" providerId="ADAL" clId="{CE99BAD4-AEDF-46C9-B7CD-D2D17CB52495}" dt="2026-06-15T09:32:28.657" v="4267" actId="113"/>
          <ac:spMkLst>
            <pc:docMk/>
            <pc:sldMk cId="2256162651" sldId="257"/>
            <ac:spMk id="3" creationId="{43F21BA4-2744-CC1A-E22A-EFFAE0839D64}"/>
          </ac:spMkLst>
        </pc:spChg>
      </pc:sldChg>
      <pc:sldChg chg="add del">
        <pc:chgData name="Verhoeven, Maarten" userId="1df10678-3e36-44b1-a6a3-c4ff77974968" providerId="ADAL" clId="{CE99BAD4-AEDF-46C9-B7CD-D2D17CB52495}" dt="2026-06-15T09:37:27.602" v="4274" actId="2696"/>
        <pc:sldMkLst>
          <pc:docMk/>
          <pc:sldMk cId="3900954505" sldId="278"/>
        </pc:sldMkLst>
      </pc:sldChg>
      <pc:sldChg chg="add del">
        <pc:chgData name="Verhoeven, Maarten" userId="1df10678-3e36-44b1-a6a3-c4ff77974968" providerId="ADAL" clId="{CE99BAD4-AEDF-46C9-B7CD-D2D17CB52495}" dt="2026-06-15T09:37:27.602" v="4274" actId="2696"/>
        <pc:sldMkLst>
          <pc:docMk/>
          <pc:sldMk cId="1929262700" sldId="283"/>
        </pc:sldMkLst>
      </pc:sldChg>
      <pc:sldChg chg="add del">
        <pc:chgData name="Verhoeven, Maarten" userId="1df10678-3e36-44b1-a6a3-c4ff77974968" providerId="ADAL" clId="{CE99BAD4-AEDF-46C9-B7CD-D2D17CB52495}" dt="2026-06-15T09:37:27.602" v="4274" actId="2696"/>
        <pc:sldMkLst>
          <pc:docMk/>
          <pc:sldMk cId="2121924235" sldId="285"/>
        </pc:sldMkLst>
      </pc:sldChg>
      <pc:sldChg chg="add del">
        <pc:chgData name="Verhoeven, Maarten" userId="1df10678-3e36-44b1-a6a3-c4ff77974968" providerId="ADAL" clId="{CE99BAD4-AEDF-46C9-B7CD-D2D17CB52495}" dt="2026-06-15T09:37:27.602" v="4274" actId="2696"/>
        <pc:sldMkLst>
          <pc:docMk/>
          <pc:sldMk cId="4236859864" sldId="286"/>
        </pc:sldMkLst>
      </pc:sldChg>
      <pc:sldChg chg="addSp delSp modSp mod setBg">
        <pc:chgData name="Verhoeven, Maarten" userId="1df10678-3e36-44b1-a6a3-c4ff77974968" providerId="ADAL" clId="{CE99BAD4-AEDF-46C9-B7CD-D2D17CB52495}" dt="2026-06-15T09:32:34.903" v="4268" actId="113"/>
        <pc:sldMkLst>
          <pc:docMk/>
          <pc:sldMk cId="75919775" sldId="287"/>
        </pc:sldMkLst>
        <pc:spChg chg="add mod">
          <ac:chgData name="Verhoeven, Maarten" userId="1df10678-3e36-44b1-a6a3-c4ff77974968" providerId="ADAL" clId="{CE99BAD4-AEDF-46C9-B7CD-D2D17CB52495}" dt="2026-06-15T09:32:34.903" v="4268" actId="113"/>
          <ac:spMkLst>
            <pc:docMk/>
            <pc:sldMk cId="75919775" sldId="287"/>
            <ac:spMk id="3" creationId="{9230DDAD-0D12-C520-9E05-BD364F15A0CD}"/>
          </ac:spMkLst>
        </pc:spChg>
      </pc:sldChg>
      <pc:sldChg chg="add del">
        <pc:chgData name="Verhoeven, Maarten" userId="1df10678-3e36-44b1-a6a3-c4ff77974968" providerId="ADAL" clId="{CE99BAD4-AEDF-46C9-B7CD-D2D17CB52495}" dt="2026-06-15T09:37:27.602" v="4274" actId="2696"/>
        <pc:sldMkLst>
          <pc:docMk/>
          <pc:sldMk cId="3868340821" sldId="289"/>
        </pc:sldMkLst>
      </pc:sldChg>
      <pc:sldChg chg="add del">
        <pc:chgData name="Verhoeven, Maarten" userId="1df10678-3e36-44b1-a6a3-c4ff77974968" providerId="ADAL" clId="{CE99BAD4-AEDF-46C9-B7CD-D2D17CB52495}" dt="2026-06-15T09:37:27.602" v="4274" actId="2696"/>
        <pc:sldMkLst>
          <pc:docMk/>
          <pc:sldMk cId="1873867809" sldId="290"/>
        </pc:sldMkLst>
      </pc:sldChg>
      <pc:sldChg chg="add del">
        <pc:chgData name="Verhoeven, Maarten" userId="1df10678-3e36-44b1-a6a3-c4ff77974968" providerId="ADAL" clId="{CE99BAD4-AEDF-46C9-B7CD-D2D17CB52495}" dt="2026-06-15T09:37:27.602" v="4274" actId="2696"/>
        <pc:sldMkLst>
          <pc:docMk/>
          <pc:sldMk cId="4020274866" sldId="291"/>
        </pc:sldMkLst>
      </pc:sldChg>
      <pc:sldChg chg="add del">
        <pc:chgData name="Verhoeven, Maarten" userId="1df10678-3e36-44b1-a6a3-c4ff77974968" providerId="ADAL" clId="{CE99BAD4-AEDF-46C9-B7CD-D2D17CB52495}" dt="2026-06-15T09:37:27.602" v="4274" actId="2696"/>
        <pc:sldMkLst>
          <pc:docMk/>
          <pc:sldMk cId="2774792994" sldId="296"/>
        </pc:sldMkLst>
      </pc:sldChg>
      <pc:sldChg chg="add del">
        <pc:chgData name="Verhoeven, Maarten" userId="1df10678-3e36-44b1-a6a3-c4ff77974968" providerId="ADAL" clId="{CE99BAD4-AEDF-46C9-B7CD-D2D17CB52495}" dt="2026-06-15T09:37:27.602" v="4274" actId="2696"/>
        <pc:sldMkLst>
          <pc:docMk/>
          <pc:sldMk cId="2399397196" sldId="297"/>
        </pc:sldMkLst>
      </pc:sldChg>
      <pc:sldChg chg="add del">
        <pc:chgData name="Verhoeven, Maarten" userId="1df10678-3e36-44b1-a6a3-c4ff77974968" providerId="ADAL" clId="{CE99BAD4-AEDF-46C9-B7CD-D2D17CB52495}" dt="2026-06-15T09:37:27.602" v="4274" actId="2696"/>
        <pc:sldMkLst>
          <pc:docMk/>
          <pc:sldMk cId="2088764178" sldId="298"/>
        </pc:sldMkLst>
      </pc:sldChg>
      <pc:sldChg chg="add del">
        <pc:chgData name="Verhoeven, Maarten" userId="1df10678-3e36-44b1-a6a3-c4ff77974968" providerId="ADAL" clId="{CE99BAD4-AEDF-46C9-B7CD-D2D17CB52495}" dt="2026-06-15T09:37:27.602" v="4274" actId="2696"/>
        <pc:sldMkLst>
          <pc:docMk/>
          <pc:sldMk cId="529731390" sldId="300"/>
        </pc:sldMkLst>
      </pc:sldChg>
      <pc:sldChg chg="add del">
        <pc:chgData name="Verhoeven, Maarten" userId="1df10678-3e36-44b1-a6a3-c4ff77974968" providerId="ADAL" clId="{CE99BAD4-AEDF-46C9-B7CD-D2D17CB52495}" dt="2026-06-15T09:37:27.602" v="4274" actId="2696"/>
        <pc:sldMkLst>
          <pc:docMk/>
          <pc:sldMk cId="442614504" sldId="302"/>
        </pc:sldMkLst>
      </pc:sldChg>
      <pc:sldChg chg="add del">
        <pc:chgData name="Verhoeven, Maarten" userId="1df10678-3e36-44b1-a6a3-c4ff77974968" providerId="ADAL" clId="{CE99BAD4-AEDF-46C9-B7CD-D2D17CB52495}" dt="2026-06-15T09:37:27.602" v="4274" actId="2696"/>
        <pc:sldMkLst>
          <pc:docMk/>
          <pc:sldMk cId="941732722" sldId="305"/>
        </pc:sldMkLst>
      </pc:sldChg>
      <pc:sldChg chg="add del">
        <pc:chgData name="Verhoeven, Maarten" userId="1df10678-3e36-44b1-a6a3-c4ff77974968" providerId="ADAL" clId="{CE99BAD4-AEDF-46C9-B7CD-D2D17CB52495}" dt="2026-06-15T09:37:27.602" v="4274" actId="2696"/>
        <pc:sldMkLst>
          <pc:docMk/>
          <pc:sldMk cId="3513631825" sldId="306"/>
        </pc:sldMkLst>
      </pc:sldChg>
      <pc:sldChg chg="add del">
        <pc:chgData name="Verhoeven, Maarten" userId="1df10678-3e36-44b1-a6a3-c4ff77974968" providerId="ADAL" clId="{CE99BAD4-AEDF-46C9-B7CD-D2D17CB52495}" dt="2026-06-15T09:36:47.902" v="4272" actId="47"/>
        <pc:sldMkLst>
          <pc:docMk/>
          <pc:sldMk cId="3112059093" sldId="308"/>
        </pc:sldMkLst>
      </pc:sldChg>
      <pc:sldChg chg="add del">
        <pc:chgData name="Verhoeven, Maarten" userId="1df10678-3e36-44b1-a6a3-c4ff77974968" providerId="ADAL" clId="{CE99BAD4-AEDF-46C9-B7CD-D2D17CB52495}" dt="2026-06-15T09:37:10.727" v="4273" actId="2696"/>
        <pc:sldMkLst>
          <pc:docMk/>
          <pc:sldMk cId="3710197836" sldId="309"/>
        </pc:sldMkLst>
      </pc:sldChg>
      <pc:sldChg chg="add del">
        <pc:chgData name="Verhoeven, Maarten" userId="1df10678-3e36-44b1-a6a3-c4ff77974968" providerId="ADAL" clId="{CE99BAD4-AEDF-46C9-B7CD-D2D17CB52495}" dt="2026-06-15T09:37:10.727" v="4273" actId="2696"/>
        <pc:sldMkLst>
          <pc:docMk/>
          <pc:sldMk cId="544554510" sldId="310"/>
        </pc:sldMkLst>
      </pc:sldChg>
      <pc:sldChg chg="add del">
        <pc:chgData name="Verhoeven, Maarten" userId="1df10678-3e36-44b1-a6a3-c4ff77974968" providerId="ADAL" clId="{CE99BAD4-AEDF-46C9-B7CD-D2D17CB52495}" dt="2026-06-15T09:37:10.727" v="4273" actId="2696"/>
        <pc:sldMkLst>
          <pc:docMk/>
          <pc:sldMk cId="2925245309" sldId="311"/>
        </pc:sldMkLst>
      </pc:sldChg>
      <pc:sldChg chg="add del">
        <pc:chgData name="Verhoeven, Maarten" userId="1df10678-3e36-44b1-a6a3-c4ff77974968" providerId="ADAL" clId="{CE99BAD4-AEDF-46C9-B7CD-D2D17CB52495}" dt="2026-06-15T09:37:10.727" v="4273" actId="2696"/>
        <pc:sldMkLst>
          <pc:docMk/>
          <pc:sldMk cId="3704147628" sldId="312"/>
        </pc:sldMkLst>
      </pc:sldChg>
      <pc:sldChg chg="add del">
        <pc:chgData name="Verhoeven, Maarten" userId="1df10678-3e36-44b1-a6a3-c4ff77974968" providerId="ADAL" clId="{CE99BAD4-AEDF-46C9-B7CD-D2D17CB52495}" dt="2026-06-15T09:36:47.902" v="4272" actId="47"/>
        <pc:sldMkLst>
          <pc:docMk/>
          <pc:sldMk cId="2957685505" sldId="31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C15FD4-026C-477B-9555-5BAD34EFC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50EDB09-3ED2-41FB-99BE-348A9C1E5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5F2DB0-B5A1-40DA-9E8F-AC4B42834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2830-4B06-4E47-9AB2-32373CB15747}" type="datetimeFigureOut">
              <a:rPr lang="nl-NL" smtClean="0"/>
              <a:t>15-6-2026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E9BE32-46C0-40C1-BA34-1CB1094E4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685216-9FE2-4B18-99B8-B0F9544B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4B4D-7BBC-4BE8-B7BF-CC0565CBB5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4591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C8917-6799-46EE-AAA6-BB8CDCACC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1B9202B-30DE-42F1-B3C2-949229EBF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8E694F-B1F0-414F-AFCC-6A6ED2ED5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2830-4B06-4E47-9AB2-32373CB15747}" type="datetimeFigureOut">
              <a:rPr lang="nl-NL" smtClean="0"/>
              <a:t>15-6-2026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0418BB-5BC8-40E5-87B8-10507CE51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6612D2-5340-49BF-AA18-0CC3CD47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4B4D-7BBC-4BE8-B7BF-CC0565CBB5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42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152A41F-0B4A-4F0A-B91F-29DF880F4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C5FAEA6-E623-44B7-8B68-15E03BF41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24E746-7531-4D72-BCF2-893FC367B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2830-4B06-4E47-9AB2-32373CB15747}" type="datetimeFigureOut">
              <a:rPr lang="nl-NL" smtClean="0"/>
              <a:t>15-6-2026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B306DD-4D9F-4E5C-8290-956A4CFC9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76AF5E-19AE-412C-AE09-F1CFD9AB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4B4D-7BBC-4BE8-B7BF-CC0565CBB5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274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196CBE-D1D1-42E0-947B-CAC132904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043019-B4B7-4082-A2CB-742B2FC7E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4FFEB4-01D7-4ECA-A130-66990A1E5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2830-4B06-4E47-9AB2-32373CB15747}" type="datetimeFigureOut">
              <a:rPr lang="nl-NL" smtClean="0"/>
              <a:t>15-6-2026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A40817-51AC-4EA4-830D-86DAADDAA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E08E89-77EB-428C-8D5C-B26F4F8E4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4B4D-7BBC-4BE8-B7BF-CC0565CBB5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634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BFA14-8FDC-4F32-A1A3-C3FFC75F7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D4D4FC-FD8B-4001-B689-99E80B634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C9C0ED-DF25-47EF-9CB5-5E4D4676E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2830-4B06-4E47-9AB2-32373CB15747}" type="datetimeFigureOut">
              <a:rPr lang="nl-NL" smtClean="0"/>
              <a:t>15-6-2026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043F7A-93C2-4CED-B562-EB2D8730D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BF24A8-9F7E-47F0-ABF4-36318E64D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4B4D-7BBC-4BE8-B7BF-CC0565CBB5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602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569BA9-FAA4-468B-AD25-9CC3BC4B6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A94B17-65EE-46B7-859B-EA6651874E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64625F6-7B4B-4637-BCE5-5E48FB8A1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E4886CD-E7A6-4216-B73B-A35D4CB1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2830-4B06-4E47-9AB2-32373CB15747}" type="datetimeFigureOut">
              <a:rPr lang="nl-NL" smtClean="0"/>
              <a:t>15-6-2026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978E362-D63C-4341-AE0C-914DEEAFF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70996DE-7358-4B7D-A3A4-93E62CB03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4B4D-7BBC-4BE8-B7BF-CC0565CBB5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594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2373FC-91E3-41EA-A0C0-A4DBF6E5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11ED3D-B792-4FFC-A660-DEC879D43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5AB124A-9C49-461A-9D96-9F5773B02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AC6C70B-854E-4FF0-969D-7B8F3B7212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CFA318E-0308-4BAA-B3E2-4BD6CB7206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A8D0DC9-1EE7-44F9-86ED-D14F46648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2830-4B06-4E47-9AB2-32373CB15747}" type="datetimeFigureOut">
              <a:rPr lang="nl-NL" smtClean="0"/>
              <a:t>15-6-2026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854E62D-B1F4-4552-9A5D-16542255D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5450CC5-54C9-4D29-A0E2-3BC01B651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4B4D-7BBC-4BE8-B7BF-CC0565CBB5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6218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E7DB3-B123-469B-B7DA-2A6CDF3EA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82841E9-79E2-4DE6-9F2F-BA6B3AEFD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2830-4B06-4E47-9AB2-32373CB15747}" type="datetimeFigureOut">
              <a:rPr lang="nl-NL" smtClean="0"/>
              <a:t>15-6-2026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4008C37-B3CC-4107-8B6B-FC0EA9D4E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51BAB5-730A-42AF-AABC-45159F95E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4B4D-7BBC-4BE8-B7BF-CC0565CBB5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67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91E6502-9A6B-4417-BB55-95451AF4C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2830-4B06-4E47-9AB2-32373CB15747}" type="datetimeFigureOut">
              <a:rPr lang="nl-NL" smtClean="0"/>
              <a:t>15-6-2026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E163730-08F6-464F-9D76-7C650462B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91223C7-CA35-4FE5-80F1-06167EDEE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4B4D-7BBC-4BE8-B7BF-CC0565CBB5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546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FB49D-E9E1-40B6-A975-A5C5D6FC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4811A7-3B6D-42CB-A75F-69D5C29CE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AB47533-8DCD-43F2-BF1E-54B5423B0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A98F142-7231-4B34-95EC-4AEA97DE9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2830-4B06-4E47-9AB2-32373CB15747}" type="datetimeFigureOut">
              <a:rPr lang="nl-NL" smtClean="0"/>
              <a:t>15-6-2026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67C4F65-962D-404A-9A8D-5E1C1AAF4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9F2C051-E289-474C-B3C9-B97085C4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4B4D-7BBC-4BE8-B7BF-CC0565CBB5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51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B0C49C-8811-42F9-8C7E-43D8DC743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E498218-F487-43AF-A1A7-CE357D62F0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DDFADB0-8484-49EF-B7F5-B9995EC53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83EF558-16F0-49D9-BBF4-A449042A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2830-4B06-4E47-9AB2-32373CB15747}" type="datetimeFigureOut">
              <a:rPr lang="nl-NL" smtClean="0"/>
              <a:t>15-6-2026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5B492F-42F2-4166-BF65-12974123B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8DBDC7-4980-4A2B-B2A0-9B5F7E6E4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4B4D-7BBC-4BE8-B7BF-CC0565CBB5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603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94918B-B83D-4E9A-B7DF-C8E89120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73EC510-532B-4BD5-950F-BBBB8106B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D3C5DC-4EF2-4C9A-8EDE-78769A31A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E2830-4B06-4E47-9AB2-32373CB15747}" type="datetimeFigureOut">
              <a:rPr lang="nl-NL" smtClean="0"/>
              <a:t>15-6-2026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728DD3-130D-4D9B-B484-70913C2F8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CC5821-E1D9-45F3-AA23-3CC9FD877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74B4D-7BBC-4BE8-B7BF-CC0565CBB5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35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E6000B9-1B17-432A-9748-A28E4F17A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FAF874C-91AE-4767-8DD3-98F1118E5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10287000" cy="2387600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Buurtinitiatief</a:t>
            </a:r>
            <a:br>
              <a:rPr lang="nl-N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Duurzame Energie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7D74983-C74D-47D1-8853-FCCCD33BC6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nl-NL" sz="3600" dirty="0">
              <a:solidFill>
                <a:schemeClr val="accent4"/>
              </a:solidFill>
            </a:endParaRPr>
          </a:p>
          <a:p>
            <a:endParaRPr lang="nl-NL" sz="3600" dirty="0">
              <a:solidFill>
                <a:schemeClr val="accent4"/>
              </a:solidFill>
            </a:endParaRPr>
          </a:p>
          <a:p>
            <a:r>
              <a:rPr lang="nl-NL" sz="3600" b="1" dirty="0">
                <a:solidFill>
                  <a:schemeClr val="accent4"/>
                </a:solidFill>
              </a:rPr>
              <a:t>Groene Planeet &amp; Wijk</a:t>
            </a:r>
            <a:endParaRPr lang="nl-NL" sz="3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1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16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6FF3B5D-8502-438B-AE67-A439A477E287}"/>
              </a:ext>
            </a:extLst>
          </p:cNvPr>
          <p:cNvSpPr txBox="1"/>
          <p:nvPr/>
        </p:nvSpPr>
        <p:spPr>
          <a:xfrm>
            <a:off x="257175" y="1173530"/>
            <a:ext cx="1175384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nl-NL" sz="2000" b="1" u="sng" dirty="0">
              <a:solidFill>
                <a:srgbClr val="FFFF00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nl-NL" sz="5400" b="1" dirty="0">
                <a:solidFill>
                  <a:srgbClr val="FFFF00"/>
                </a:solidFill>
              </a:rPr>
              <a:t>Contact met andere wijken &amp; gemeente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nl-NL" sz="2000" b="1" dirty="0">
              <a:solidFill>
                <a:srgbClr val="FFFF00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nl-NL" sz="5400" b="1" dirty="0">
                <a:solidFill>
                  <a:srgbClr val="FFFF00"/>
                </a:solidFill>
              </a:rPr>
              <a:t>Ideeën uitwisselen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nl-NL" sz="2000" b="1" dirty="0">
              <a:solidFill>
                <a:srgbClr val="FFFF00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nl-NL" sz="5400" b="1" dirty="0">
                <a:solidFill>
                  <a:srgbClr val="FFFF00"/>
                </a:solidFill>
              </a:rPr>
              <a:t>Samen onderzoek opzetten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549F0B6-75ED-A069-6F2B-E212FB890543}"/>
              </a:ext>
            </a:extLst>
          </p:cNvPr>
          <p:cNvSpPr txBox="1"/>
          <p:nvPr/>
        </p:nvSpPr>
        <p:spPr>
          <a:xfrm>
            <a:off x="4776283" y="139034"/>
            <a:ext cx="6420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dirty="0">
                <a:solidFill>
                  <a:schemeClr val="bg1"/>
                </a:solidFill>
                <a:highlight>
                  <a:srgbClr val="FF0000"/>
                </a:highlight>
                <a:latin typeface="Leelawadee" panose="020B0502040204020203" pitchFamily="34" charset="-34"/>
                <a:cs typeface="Leelawadee" panose="020B0502040204020203" pitchFamily="34" charset="-34"/>
              </a:rPr>
              <a:t>2</a:t>
            </a:r>
            <a:endParaRPr lang="nl-NL" b="1" dirty="0">
              <a:solidFill>
                <a:schemeClr val="bg1"/>
              </a:solidFill>
              <a:highlight>
                <a:srgbClr val="FF0000"/>
              </a:highligh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885CDA3-D9FF-2A14-1063-2389AB7DAD73}"/>
              </a:ext>
            </a:extLst>
          </p:cNvPr>
          <p:cNvSpPr txBox="1"/>
          <p:nvPr/>
        </p:nvSpPr>
        <p:spPr>
          <a:xfrm>
            <a:off x="92598" y="5743623"/>
            <a:ext cx="12099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/>
              <a:t>Platform Duurzame Initiatieven (Groene Raadhuis)</a:t>
            </a:r>
          </a:p>
        </p:txBody>
      </p:sp>
    </p:spTree>
    <p:extLst>
      <p:ext uri="{BB962C8B-B14F-4D97-AF65-F5344CB8AC3E}">
        <p14:creationId xmlns:p14="http://schemas.microsoft.com/office/powerpoint/2010/main" val="1258893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19D5B-FC06-563D-D766-5CF83EA95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20F9D69-5DB6-2343-560E-BD4980186CBB}"/>
              </a:ext>
            </a:extLst>
          </p:cNvPr>
          <p:cNvSpPr txBox="1"/>
          <p:nvPr/>
        </p:nvSpPr>
        <p:spPr>
          <a:xfrm>
            <a:off x="533399" y="1260660"/>
            <a:ext cx="1131570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nl-NL" sz="3600" b="1" u="sng" dirty="0"/>
              <a:t>Hoe verder, waar naartoe?!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nl-NL" sz="3600" b="1" dirty="0">
                <a:solidFill>
                  <a:srgbClr val="C00000"/>
                </a:solidFill>
              </a:rPr>
              <a:t>Vervolgstappen</a:t>
            </a:r>
            <a:endParaRPr lang="nl-NL" sz="3200" b="1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nl-NL" sz="3200" b="1" u="sng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3200" b="1" dirty="0"/>
              <a:t>Warmteprogramma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3200" b="1" dirty="0"/>
              <a:t>Uitvoeringsplan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3200" b="1" dirty="0"/>
              <a:t>Afsluitbevoegdheid (WGIW)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3200" b="1" dirty="0"/>
              <a:t>Ontwikkelingen: Haarlem, techniek, landelijke trends</a:t>
            </a:r>
          </a:p>
        </p:txBody>
      </p:sp>
    </p:spTree>
    <p:extLst>
      <p:ext uri="{BB962C8B-B14F-4D97-AF65-F5344CB8AC3E}">
        <p14:creationId xmlns:p14="http://schemas.microsoft.com/office/powerpoint/2010/main" val="1863555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5BD30E-9B04-1FF6-7C05-A69CE5BDF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9"/>
            <a:ext cx="10515600" cy="1325563"/>
          </a:xfrm>
        </p:spPr>
        <p:txBody>
          <a:bodyPr/>
          <a:lstStyle/>
          <a:p>
            <a:r>
              <a:rPr lang="nl-NL" b="1" u="sng" dirty="0">
                <a:solidFill>
                  <a:srgbClr val="FF0000"/>
                </a:solidFill>
              </a:rPr>
              <a:t>2026 e.v.: Warmteprogramma van gem. </a:t>
            </a:r>
            <a:r>
              <a:rPr lang="nl-NL" b="1" u="sng" dirty="0" err="1">
                <a:solidFill>
                  <a:srgbClr val="FF0000"/>
                </a:solidFill>
              </a:rPr>
              <a:t>Hlm</a:t>
            </a:r>
            <a:endParaRPr lang="nl-NL" b="1" u="sng" dirty="0">
              <a:solidFill>
                <a:srgbClr val="FF0000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322439D-2850-A264-6C8D-0B846206A958}"/>
              </a:ext>
            </a:extLst>
          </p:cNvPr>
          <p:cNvSpPr txBox="1"/>
          <p:nvPr/>
        </p:nvSpPr>
        <p:spPr>
          <a:xfrm>
            <a:off x="659757" y="1689904"/>
            <a:ext cx="50812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2020: Transitievisie Warmte (TVW)</a:t>
            </a:r>
          </a:p>
          <a:p>
            <a:endParaRPr lang="nl-NL" sz="2400" b="1" dirty="0">
              <a:solidFill>
                <a:schemeClr val="bg1"/>
              </a:solidFill>
            </a:endParaRPr>
          </a:p>
          <a:p>
            <a:r>
              <a:rPr lang="nl-NL" sz="2400" b="1" dirty="0">
                <a:solidFill>
                  <a:schemeClr val="bg1"/>
                </a:solidFill>
              </a:rPr>
              <a:t>Opvolger: Warmteprogramma</a:t>
            </a:r>
          </a:p>
          <a:p>
            <a:r>
              <a:rPr lang="nl-NL" sz="2400" b="1" dirty="0">
                <a:solidFill>
                  <a:schemeClr val="bg1"/>
                </a:solidFill>
              </a:rPr>
              <a:t>(iedere 5 jaar actualiseren)</a:t>
            </a:r>
          </a:p>
          <a:p>
            <a:endParaRPr lang="nl-NL" sz="2400" b="1" dirty="0">
              <a:solidFill>
                <a:schemeClr val="bg1"/>
              </a:solidFill>
            </a:endParaRPr>
          </a:p>
          <a:p>
            <a:r>
              <a:rPr lang="nl-NL" sz="2400" b="1" dirty="0">
                <a:solidFill>
                  <a:schemeClr val="bg1"/>
                </a:solidFill>
              </a:rPr>
              <a:t>Plannen voor alle wijken, </a:t>
            </a:r>
            <a:br>
              <a:rPr lang="nl-NL" sz="2400" b="1" dirty="0">
                <a:solidFill>
                  <a:schemeClr val="bg1"/>
                </a:solidFill>
              </a:rPr>
            </a:br>
            <a:r>
              <a:rPr lang="nl-NL" sz="2400" b="1" dirty="0">
                <a:solidFill>
                  <a:schemeClr val="bg1"/>
                </a:solidFill>
              </a:rPr>
              <a:t>nog (héél veel) </a:t>
            </a:r>
            <a:r>
              <a:rPr lang="nl-NL" sz="2400" b="1" dirty="0" err="1">
                <a:solidFill>
                  <a:schemeClr val="bg1"/>
                </a:solidFill>
              </a:rPr>
              <a:t>ntb</a:t>
            </a:r>
            <a:r>
              <a:rPr lang="nl-NL" sz="2400" b="1" dirty="0">
                <a:solidFill>
                  <a:schemeClr val="bg1"/>
                </a:solidFill>
              </a:rPr>
              <a:t>…</a:t>
            </a:r>
          </a:p>
          <a:p>
            <a:endParaRPr lang="nl-NL" sz="2400" b="1" dirty="0">
              <a:solidFill>
                <a:schemeClr val="bg1"/>
              </a:solidFill>
            </a:endParaRPr>
          </a:p>
          <a:p>
            <a:r>
              <a:rPr lang="nl-NL" sz="2400" b="1" dirty="0">
                <a:solidFill>
                  <a:schemeClr val="bg1"/>
                </a:solidFill>
              </a:rPr>
              <a:t>Planetenwijk: </a:t>
            </a:r>
            <a:br>
              <a:rPr lang="nl-NL" sz="2400" b="1" dirty="0">
                <a:solidFill>
                  <a:schemeClr val="bg1"/>
                </a:solidFill>
              </a:rPr>
            </a:br>
            <a:r>
              <a:rPr lang="nl-NL" sz="2400" b="1" dirty="0">
                <a:solidFill>
                  <a:schemeClr val="bg1"/>
                </a:solidFill>
              </a:rPr>
              <a:t>warmtepompen, geen warmtenet</a:t>
            </a:r>
          </a:p>
          <a:p>
            <a:endParaRPr lang="nl-NL" sz="2400" b="1" dirty="0">
              <a:solidFill>
                <a:schemeClr val="bg1"/>
              </a:solidFill>
            </a:endParaRPr>
          </a:p>
          <a:p>
            <a:r>
              <a:rPr lang="nl-NL" sz="2400" b="1" dirty="0">
                <a:solidFill>
                  <a:schemeClr val="bg1"/>
                </a:solidFill>
              </a:rPr>
              <a:t>Samenhang: </a:t>
            </a:r>
          </a:p>
          <a:p>
            <a:r>
              <a:rPr lang="nl-NL" sz="2400" b="1" dirty="0">
                <a:solidFill>
                  <a:schemeClr val="bg1"/>
                </a:solidFill>
              </a:rPr>
              <a:t>WCW, WGIW, Uitvoeringsplannen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F47579C-DAA0-11D9-F5D7-1FD62CFFF9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222" t="6582" r="35443" b="24388"/>
          <a:stretch>
            <a:fillRect/>
          </a:stretch>
        </p:blipFill>
        <p:spPr>
          <a:xfrm>
            <a:off x="7083707" y="986160"/>
            <a:ext cx="4448536" cy="588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80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DB3DE-E6CE-369A-703B-F7D4F00DE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681E29F-1D7E-D122-A2C8-F886A72DB36A}"/>
              </a:ext>
            </a:extLst>
          </p:cNvPr>
          <p:cNvSpPr txBox="1"/>
          <p:nvPr/>
        </p:nvSpPr>
        <p:spPr>
          <a:xfrm>
            <a:off x="533399" y="1260660"/>
            <a:ext cx="1131570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nl-NL" sz="3600" b="1" u="sng" dirty="0"/>
              <a:t>Vervolg = uitvoeringsplannen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nl-NL" sz="3600" b="1" dirty="0">
                <a:solidFill>
                  <a:srgbClr val="C00000"/>
                </a:solidFill>
              </a:rPr>
              <a:t>Samen met bewoners, de buurt</a:t>
            </a:r>
            <a:endParaRPr lang="nl-NL" sz="3200" b="1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nl-NL" sz="3200" b="1" u="sng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3200" b="1" dirty="0"/>
              <a:t>O.b.v. warmteprogramma (planning, techniek)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3200" b="1" dirty="0"/>
              <a:t>Techniek, kosten/baten, plannen werkzaamheden, etc.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3200" b="1" dirty="0"/>
              <a:t>Voorbereiden besluit WGIW (gas afsluiten)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3200" b="1" dirty="0">
                <a:highlight>
                  <a:srgbClr val="FFFF00"/>
                </a:highlight>
              </a:rPr>
              <a:t>Rol voor wijkraad</a:t>
            </a:r>
          </a:p>
        </p:txBody>
      </p:sp>
    </p:spTree>
    <p:extLst>
      <p:ext uri="{BB962C8B-B14F-4D97-AF65-F5344CB8AC3E}">
        <p14:creationId xmlns:p14="http://schemas.microsoft.com/office/powerpoint/2010/main" val="862619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74E82-978F-0FCC-F804-4BC87FD1D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89AC5C-0B7C-B463-2A23-D57F7B79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9"/>
            <a:ext cx="10515600" cy="1325563"/>
          </a:xfrm>
        </p:spPr>
        <p:txBody>
          <a:bodyPr/>
          <a:lstStyle/>
          <a:p>
            <a:r>
              <a:rPr lang="nl-NL" b="1" u="sng" dirty="0"/>
              <a:t>Mogelijke warmteoplossingen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97C0E6E-EDE7-7FD5-FA64-594159C36D11}"/>
              </a:ext>
            </a:extLst>
          </p:cNvPr>
          <p:cNvSpPr txBox="1"/>
          <p:nvPr/>
        </p:nvSpPr>
        <p:spPr>
          <a:xfrm>
            <a:off x="474562" y="1724628"/>
            <a:ext cx="40376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>
                <a:solidFill>
                  <a:schemeClr val="bg1"/>
                </a:solidFill>
              </a:rPr>
              <a:t>Opdracht: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chemeClr val="bg1"/>
                </a:solidFill>
              </a:rPr>
              <a:t>Voordelen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chemeClr val="bg1"/>
                </a:solidFill>
              </a:rPr>
              <a:t>Nadelen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chemeClr val="bg1"/>
                </a:solidFill>
              </a:rPr>
              <a:t>Opvallende kenmerken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chemeClr val="bg1"/>
                </a:solidFill>
              </a:rPr>
              <a:t>Buikgevoel: advies?</a:t>
            </a:r>
          </a:p>
        </p:txBody>
      </p:sp>
      <p:pic>
        <p:nvPicPr>
          <p:cNvPr id="1026" name="Picture 2" descr="Warmtevraag en plaats cruciaal voor warmtenet">
            <a:extLst>
              <a:ext uri="{FF2B5EF4-FFF2-40B4-BE49-F238E27FC236}">
                <a16:creationId xmlns:a16="http://schemas.microsoft.com/office/drawing/2014/main" id="{74BB1F9B-2751-11B6-4D74-CE30C21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05" y="1215348"/>
            <a:ext cx="4037635" cy="268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ar plaats je een warmtepomp in huis? | Elite Klimaat Groep">
            <a:extLst>
              <a:ext uri="{FF2B5EF4-FFF2-40B4-BE49-F238E27FC236}">
                <a16:creationId xmlns:a16="http://schemas.microsoft.com/office/drawing/2014/main" id="{F617F16D-DC68-4586-A953-94CBC0B59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01" y="1215347"/>
            <a:ext cx="4037635" cy="268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jf woningen, één warmtepompbron - Installatie.nl">
            <a:extLst>
              <a:ext uri="{FF2B5EF4-FFF2-40B4-BE49-F238E27FC236}">
                <a16:creationId xmlns:a16="http://schemas.microsoft.com/office/drawing/2014/main" id="{ED9B1F96-CA57-14BD-FBD5-46C4D7C21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766" y="2975846"/>
            <a:ext cx="3359917" cy="390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tegoed! | #Loeigoed!">
            <a:extLst>
              <a:ext uri="{FF2B5EF4-FFF2-40B4-BE49-F238E27FC236}">
                <a16:creationId xmlns:a16="http://schemas.microsoft.com/office/drawing/2014/main" id="{90AF22C8-F72C-D4AB-8E12-444561982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718" y="4217862"/>
            <a:ext cx="4715781" cy="235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00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5A5F0-FD80-929B-C199-DF190542C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97B994-C4CF-81A5-FA56-BFBFA732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9"/>
            <a:ext cx="10515600" cy="1325563"/>
          </a:xfrm>
        </p:spPr>
        <p:txBody>
          <a:bodyPr/>
          <a:lstStyle/>
          <a:p>
            <a:r>
              <a:rPr lang="nl-NL" b="1" u="sng" dirty="0"/>
              <a:t>Mogelijke warmteoplossingen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671F1BC-42CB-857C-59A6-7A0C0F6B7E4F}"/>
              </a:ext>
            </a:extLst>
          </p:cNvPr>
          <p:cNvSpPr txBox="1"/>
          <p:nvPr/>
        </p:nvSpPr>
        <p:spPr>
          <a:xfrm>
            <a:off x="474562" y="1724628"/>
            <a:ext cx="40376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>
                <a:solidFill>
                  <a:schemeClr val="bg1"/>
                </a:solidFill>
              </a:rPr>
              <a:t>Opdracht: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chemeClr val="bg1"/>
                </a:solidFill>
              </a:rPr>
              <a:t>Voordelen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chemeClr val="bg1"/>
                </a:solidFill>
              </a:rPr>
              <a:t>Nadelen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chemeClr val="bg1"/>
                </a:solidFill>
              </a:rPr>
              <a:t>Opvallende kenmerken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chemeClr val="bg1"/>
                </a:solidFill>
              </a:rPr>
              <a:t>Buikgevoel: advies?</a:t>
            </a:r>
          </a:p>
        </p:txBody>
      </p:sp>
      <p:pic>
        <p:nvPicPr>
          <p:cNvPr id="1026" name="Picture 2" descr="Warmtevraag en plaats cruciaal voor warmtenet">
            <a:extLst>
              <a:ext uri="{FF2B5EF4-FFF2-40B4-BE49-F238E27FC236}">
                <a16:creationId xmlns:a16="http://schemas.microsoft.com/office/drawing/2014/main" id="{2EEA0950-A49B-A7E2-FE68-1823F459B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05" y="1215348"/>
            <a:ext cx="4037635" cy="268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ar plaats je een warmtepomp in huis? | Elite Klimaat Groep">
            <a:extLst>
              <a:ext uri="{FF2B5EF4-FFF2-40B4-BE49-F238E27FC236}">
                <a16:creationId xmlns:a16="http://schemas.microsoft.com/office/drawing/2014/main" id="{AB291F4D-4827-CF69-7288-E298ECF50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01" y="1215347"/>
            <a:ext cx="4037635" cy="268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jf woningen, één warmtepompbron - Installatie.nl">
            <a:extLst>
              <a:ext uri="{FF2B5EF4-FFF2-40B4-BE49-F238E27FC236}">
                <a16:creationId xmlns:a16="http://schemas.microsoft.com/office/drawing/2014/main" id="{D3FA74A4-2649-774C-8F6A-3568B825A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766" y="2975846"/>
            <a:ext cx="3359917" cy="390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tegoed! | #Loeigoed!">
            <a:extLst>
              <a:ext uri="{FF2B5EF4-FFF2-40B4-BE49-F238E27FC236}">
                <a16:creationId xmlns:a16="http://schemas.microsoft.com/office/drawing/2014/main" id="{767107EB-B368-BC26-09C0-ED9BE95C6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718" y="4217862"/>
            <a:ext cx="4715781" cy="235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ermenigvuldigingsteken 2">
            <a:extLst>
              <a:ext uri="{FF2B5EF4-FFF2-40B4-BE49-F238E27FC236}">
                <a16:creationId xmlns:a16="http://schemas.microsoft.com/office/drawing/2014/main" id="{02047950-76A0-8816-DE5E-6544306BFC2F}"/>
              </a:ext>
            </a:extLst>
          </p:cNvPr>
          <p:cNvSpPr/>
          <p:nvPr/>
        </p:nvSpPr>
        <p:spPr>
          <a:xfrm>
            <a:off x="7511970" y="3530277"/>
            <a:ext cx="4074289" cy="3713517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7685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77BBB9-5298-6DB7-D920-059A81E66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CA4449-A394-7C7B-4190-6A3EDB71E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9"/>
            <a:ext cx="10515600" cy="1325563"/>
          </a:xfrm>
        </p:spPr>
        <p:txBody>
          <a:bodyPr/>
          <a:lstStyle/>
          <a:p>
            <a:r>
              <a:rPr lang="nl-NL" b="1" u="sng" dirty="0"/>
              <a:t>Oefenen, uitzoeken: warmtemogelijkheden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41CFF71-72FB-5246-5257-A63A0FE06868}"/>
              </a:ext>
            </a:extLst>
          </p:cNvPr>
          <p:cNvSpPr txBox="1"/>
          <p:nvPr/>
        </p:nvSpPr>
        <p:spPr>
          <a:xfrm>
            <a:off x="4589365" y="1076451"/>
            <a:ext cx="32756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>
                <a:solidFill>
                  <a:srgbClr val="FF0000"/>
                </a:solidFill>
              </a:rPr>
              <a:t>Team 1: </a:t>
            </a:r>
          </a:p>
          <a:p>
            <a:r>
              <a:rPr lang="nl-NL" sz="2400" b="1" dirty="0">
                <a:solidFill>
                  <a:srgbClr val="FF0000"/>
                </a:solidFill>
              </a:rPr>
              <a:t>Warmtenet</a:t>
            </a:r>
          </a:p>
          <a:p>
            <a:endParaRPr lang="nl-NL" sz="2400" b="1" dirty="0">
              <a:solidFill>
                <a:srgbClr val="FF0000"/>
              </a:solidFill>
            </a:endParaRPr>
          </a:p>
          <a:p>
            <a:endParaRPr lang="nl-NL" sz="2400" b="1" dirty="0"/>
          </a:p>
          <a:p>
            <a:r>
              <a:rPr lang="nl-NL" sz="2400" b="1" u="sng" dirty="0">
                <a:solidFill>
                  <a:srgbClr val="00B0F0"/>
                </a:solidFill>
              </a:rPr>
              <a:t>Team 2: </a:t>
            </a:r>
          </a:p>
          <a:p>
            <a:r>
              <a:rPr lang="nl-NL" sz="2400" b="1" dirty="0">
                <a:solidFill>
                  <a:srgbClr val="00B0F0"/>
                </a:solidFill>
              </a:rPr>
              <a:t>Lucht-warmtepompen</a:t>
            </a:r>
          </a:p>
          <a:p>
            <a:endParaRPr lang="nl-NL" sz="2400" b="1" dirty="0"/>
          </a:p>
          <a:p>
            <a:endParaRPr lang="nl-NL" sz="2400" b="1" dirty="0"/>
          </a:p>
          <a:p>
            <a:r>
              <a:rPr lang="nl-NL" sz="2400" b="1" u="sng" dirty="0">
                <a:solidFill>
                  <a:schemeClr val="accent6"/>
                </a:solidFill>
              </a:rPr>
              <a:t>Team 3: </a:t>
            </a:r>
          </a:p>
          <a:p>
            <a:r>
              <a:rPr lang="nl-NL" sz="2400" b="1" dirty="0">
                <a:solidFill>
                  <a:schemeClr val="accent6"/>
                </a:solidFill>
              </a:rPr>
              <a:t>Grondgebonden warmtepompen</a:t>
            </a:r>
          </a:p>
          <a:p>
            <a:endParaRPr lang="nl-NL" sz="2400" b="1" dirty="0"/>
          </a:p>
          <a:p>
            <a:endParaRPr lang="nl-NL" sz="2400" b="1" dirty="0"/>
          </a:p>
          <a:p>
            <a:r>
              <a:rPr lang="nl-NL" sz="2400" b="1" u="sng" dirty="0"/>
              <a:t>Team 4:</a:t>
            </a:r>
          </a:p>
          <a:p>
            <a:r>
              <a:rPr lang="nl-NL" sz="2400" b="1" dirty="0"/>
              <a:t>Alternatieven?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0091C72-52CC-FDE9-3EF6-2A63EB92F71F}"/>
              </a:ext>
            </a:extLst>
          </p:cNvPr>
          <p:cNvSpPr txBox="1"/>
          <p:nvPr/>
        </p:nvSpPr>
        <p:spPr>
          <a:xfrm>
            <a:off x="474562" y="1724628"/>
            <a:ext cx="40376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>
                <a:solidFill>
                  <a:schemeClr val="bg1"/>
                </a:solidFill>
              </a:rPr>
              <a:t>Opdracht: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chemeClr val="bg1"/>
                </a:solidFill>
              </a:rPr>
              <a:t>Voordelen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chemeClr val="bg1"/>
                </a:solidFill>
              </a:rPr>
              <a:t>Nadelen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chemeClr val="bg1"/>
                </a:solidFill>
              </a:rPr>
              <a:t>Opvallende kenmerken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chemeClr val="bg1"/>
                </a:solidFill>
              </a:rPr>
              <a:t>Buikgevoel: advies?</a:t>
            </a:r>
          </a:p>
        </p:txBody>
      </p:sp>
      <p:pic>
        <p:nvPicPr>
          <p:cNvPr id="1026" name="Picture 2" descr="Warmtevraag en plaats cruciaal voor warmtenet">
            <a:extLst>
              <a:ext uri="{FF2B5EF4-FFF2-40B4-BE49-F238E27FC236}">
                <a16:creationId xmlns:a16="http://schemas.microsoft.com/office/drawing/2014/main" id="{962993CA-2B44-AD55-9B6E-8B94A33C7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024" y="107645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ar plaats je een warmtepomp in huis? | Elite Klimaat Groep">
            <a:extLst>
              <a:ext uri="{FF2B5EF4-FFF2-40B4-BE49-F238E27FC236}">
                <a16:creationId xmlns:a16="http://schemas.microsoft.com/office/drawing/2014/main" id="{E93E7A82-2456-DDF4-3790-9B9AE2686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063" y="240201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jf woningen, één warmtepompbron - Installatie.nl">
            <a:extLst>
              <a:ext uri="{FF2B5EF4-FFF2-40B4-BE49-F238E27FC236}">
                <a16:creationId xmlns:a16="http://schemas.microsoft.com/office/drawing/2014/main" id="{8A6217EF-8008-B96E-8BFA-0C5261D75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863" y="3519019"/>
            <a:ext cx="19812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tegoed! | #Loeigoed!">
            <a:extLst>
              <a:ext uri="{FF2B5EF4-FFF2-40B4-BE49-F238E27FC236}">
                <a16:creationId xmlns:a16="http://schemas.microsoft.com/office/drawing/2014/main" id="{00E63A80-69A4-B97E-D5C7-42A696BF4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688" y="5148922"/>
            <a:ext cx="29527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059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128306-B212-83B1-CDDB-2921D5954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D71F3B-0517-659D-BCBB-6D5AFA32A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9"/>
            <a:ext cx="10515600" cy="1325563"/>
          </a:xfrm>
        </p:spPr>
        <p:txBody>
          <a:bodyPr/>
          <a:lstStyle/>
          <a:p>
            <a:r>
              <a:rPr lang="nl-NL" b="1" u="sng" dirty="0"/>
              <a:t>Belangrijk(st)e criteria om te besluiten?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B3797E3-35D8-4FB3-CE20-5BB08E92AC63}"/>
              </a:ext>
            </a:extLst>
          </p:cNvPr>
          <p:cNvSpPr txBox="1"/>
          <p:nvPr/>
        </p:nvSpPr>
        <p:spPr>
          <a:xfrm>
            <a:off x="659757" y="1539432"/>
            <a:ext cx="72226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/>
              <a:t>Kosten (aanleg, onderhoud, gebruik)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/>
              <a:t>Betrouwbaarheid (garanties, warmte als nodig!)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/>
              <a:t>Eenvoud, ontzorgen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/>
              <a:t>Geluid (overlast, trillingen)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/>
              <a:t>Ruimtegebruik, ruimtegebrek…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/>
              <a:t>Duurzaamheid, lange termijn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/>
              <a:t>.. ??</a:t>
            </a:r>
          </a:p>
        </p:txBody>
      </p:sp>
    </p:spTree>
    <p:extLst>
      <p:ext uri="{BB962C8B-B14F-4D97-AF65-F5344CB8AC3E}">
        <p14:creationId xmlns:p14="http://schemas.microsoft.com/office/powerpoint/2010/main" val="3715094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7BC55F-5BDC-4212-B290-E521E766C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4C45C-678C-27BF-6843-2309D928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9"/>
            <a:ext cx="10515600" cy="1325563"/>
          </a:xfrm>
        </p:spPr>
        <p:txBody>
          <a:bodyPr/>
          <a:lstStyle/>
          <a:p>
            <a:r>
              <a:rPr lang="nl-NL" b="1" u="sng" dirty="0">
                <a:solidFill>
                  <a:srgbClr val="FF0000"/>
                </a:solidFill>
              </a:rPr>
              <a:t>Vervolg: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832B06C-F7D8-D252-3FA6-B2F381FF822D}"/>
              </a:ext>
            </a:extLst>
          </p:cNvPr>
          <p:cNvSpPr txBox="1"/>
          <p:nvPr/>
        </p:nvSpPr>
        <p:spPr>
          <a:xfrm>
            <a:off x="659756" y="1539432"/>
            <a:ext cx="103477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/>
              <a:t>Plek krijgen in de aanpak van de gemeente (Burgemeesterskwartier)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/>
              <a:t>Buren informeren (team maken?)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/>
              <a:t>Verbetervoorstellen verwerken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/>
              <a:t>Ervaringen delen met andere initiatieven, contacten houden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/>
              <a:t>Aanbieden voor andere initiatieven en (wijk)platforms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/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471230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06C0AD-D662-6049-D9EF-874A4B9B4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42AFD2-3511-987E-6A33-F276AF1A2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9"/>
            <a:ext cx="10515600" cy="1325563"/>
          </a:xfrm>
        </p:spPr>
        <p:txBody>
          <a:bodyPr/>
          <a:lstStyle/>
          <a:p>
            <a:r>
              <a:rPr lang="nl-NL" b="1" u="sng" dirty="0">
                <a:solidFill>
                  <a:srgbClr val="FF0000"/>
                </a:solidFill>
              </a:rPr>
              <a:t>Reacties, bijdragen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5E2204C-E568-0142-8128-8A2A1E4F6CF2}"/>
              </a:ext>
            </a:extLst>
          </p:cNvPr>
          <p:cNvSpPr txBox="1"/>
          <p:nvPr/>
        </p:nvSpPr>
        <p:spPr>
          <a:xfrm>
            <a:off x="659756" y="1539432"/>
            <a:ext cx="103477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/>
              <a:t>Helder verhaal?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/>
              <a:t>Suggesties voor vervolg?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/>
              <a:t>. </a:t>
            </a:r>
            <a:r>
              <a:rPr lang="nl-NL" sz="2400" b="1" dirty="0"/>
              <a:t>. .</a:t>
            </a:r>
          </a:p>
        </p:txBody>
      </p:sp>
    </p:spTree>
    <p:extLst>
      <p:ext uri="{BB962C8B-B14F-4D97-AF65-F5344CB8AC3E}">
        <p14:creationId xmlns:p14="http://schemas.microsoft.com/office/powerpoint/2010/main" val="381934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EBD75-353C-2596-4290-D12280A89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59"/>
            <a:ext cx="10515600" cy="1325563"/>
          </a:xfrm>
        </p:spPr>
        <p:txBody>
          <a:bodyPr/>
          <a:lstStyle/>
          <a:p>
            <a:r>
              <a:rPr lang="nl-NL" b="1" u="sng" dirty="0">
                <a:solidFill>
                  <a:srgbClr val="FF0000"/>
                </a:solidFill>
              </a:rPr>
              <a:t>Voorstellen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3F21BA4-2744-CC1A-E22A-EFFAE0839D64}"/>
              </a:ext>
            </a:extLst>
          </p:cNvPr>
          <p:cNvSpPr txBox="1"/>
          <p:nvPr/>
        </p:nvSpPr>
        <p:spPr>
          <a:xfrm>
            <a:off x="405111" y="1076440"/>
            <a:ext cx="688693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Maarten Verhoeven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Haarlem sinds 1980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Planetenwijk sinds 2003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Samen met Loes, twee dochters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Sporten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Warmtetransitie sinds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Warmtetransitie </a:t>
            </a:r>
            <a:r>
              <a:rPr lang="nl-NL" sz="28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gem.Ams</a:t>
            </a:r>
            <a:endParaRPr lang="nl-NL" sz="28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62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6FF3B5D-8502-438B-AE67-A439A477E287}"/>
              </a:ext>
            </a:extLst>
          </p:cNvPr>
          <p:cNvSpPr txBox="1"/>
          <p:nvPr/>
        </p:nvSpPr>
        <p:spPr>
          <a:xfrm rot="20040091">
            <a:off x="0" y="2660835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nl-NL" sz="8000" b="1" spc="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Dank voor uw aandacht!</a:t>
            </a:r>
            <a:endParaRPr lang="nl-NL" sz="7200" b="1" spc="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0FE9C86-A498-C8EB-BBB2-36B1DF2C3FC9}"/>
              </a:ext>
            </a:extLst>
          </p:cNvPr>
          <p:cNvSpPr txBox="1"/>
          <p:nvPr/>
        </p:nvSpPr>
        <p:spPr>
          <a:xfrm rot="5811016">
            <a:off x="9808436" y="4298069"/>
            <a:ext cx="2002762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11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nl-NL" sz="11500" b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-D </a:t>
            </a:r>
          </a:p>
        </p:txBody>
      </p:sp>
    </p:spTree>
    <p:extLst>
      <p:ext uri="{BB962C8B-B14F-4D97-AF65-F5344CB8AC3E}">
        <p14:creationId xmlns:p14="http://schemas.microsoft.com/office/powerpoint/2010/main" val="3497927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2821317-7653-4A8A-BAE2-54FB9D54711D}"/>
              </a:ext>
            </a:extLst>
          </p:cNvPr>
          <p:cNvSpPr txBox="1"/>
          <p:nvPr/>
        </p:nvSpPr>
        <p:spPr>
          <a:xfrm>
            <a:off x="346229" y="168888"/>
            <a:ext cx="555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u="sng" dirty="0">
                <a:solidFill>
                  <a:srgbClr val="FF0000"/>
                </a:solidFill>
              </a:rPr>
              <a:t>Onderwerpen, agenda:</a:t>
            </a:r>
            <a:endParaRPr lang="nl-NL" sz="3200" dirty="0">
              <a:solidFill>
                <a:srgbClr val="FF0000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230DDAD-0D12-C520-9E05-BD364F15A0CD}"/>
              </a:ext>
            </a:extLst>
          </p:cNvPr>
          <p:cNvSpPr txBox="1"/>
          <p:nvPr/>
        </p:nvSpPr>
        <p:spPr>
          <a:xfrm>
            <a:off x="416684" y="1250061"/>
            <a:ext cx="78013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Even terugkijken, </a:t>
            </a:r>
            <a:r>
              <a:rPr lang="nl-NL" sz="28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watsgebeurd</a:t>
            </a:r>
            <a:r>
              <a:rPr lang="nl-NL" sz="2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?</a:t>
            </a:r>
            <a:br>
              <a:rPr lang="nl-NL" sz="2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nl-NL" sz="2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eerste bezoek wijkraad, ideeën &amp; plannen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Ontwikkelingen (initiatieven, gemeente)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Warmteprogramma e.v.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Interactief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Reacties, ideeën, bijdragen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Afronden</a:t>
            </a:r>
          </a:p>
        </p:txBody>
      </p:sp>
    </p:spTree>
    <p:extLst>
      <p:ext uri="{BB962C8B-B14F-4D97-AF65-F5344CB8AC3E}">
        <p14:creationId xmlns:p14="http://schemas.microsoft.com/office/powerpoint/2010/main" val="75919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2821317-7653-4A8A-BAE2-54FB9D54711D}"/>
              </a:ext>
            </a:extLst>
          </p:cNvPr>
          <p:cNvSpPr txBox="1"/>
          <p:nvPr/>
        </p:nvSpPr>
        <p:spPr>
          <a:xfrm>
            <a:off x="346229" y="168888"/>
            <a:ext cx="555742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u="sng" dirty="0"/>
              <a:t>Bewonersinitiatief…</a:t>
            </a:r>
          </a:p>
          <a:p>
            <a:r>
              <a:rPr lang="nl-NL" sz="3200" dirty="0"/>
              <a:t>(burgerinitiatief)</a:t>
            </a:r>
          </a:p>
          <a:p>
            <a:endParaRPr lang="nl-NL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/>
              <a:t>Schoner, groener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/>
              <a:t>Straatfeest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/>
              <a:t>Voedselbank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/>
              <a:t>Sport &amp; Spel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/>
              <a:t>Ouderen- / buurtzorg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/>
              <a:t>Energiecoöperatie</a:t>
            </a:r>
          </a:p>
          <a:p>
            <a:r>
              <a:rPr lang="nl-NL" sz="3200" dirty="0"/>
              <a:t>Etc.</a:t>
            </a:r>
          </a:p>
          <a:p>
            <a:endParaRPr lang="nl-NL" sz="3200" dirty="0"/>
          </a:p>
          <a:p>
            <a:r>
              <a:rPr lang="nl-NL" sz="3200" dirty="0"/>
              <a:t>Rol gemeente (Haarlem)</a:t>
            </a:r>
          </a:p>
        </p:txBody>
      </p:sp>
      <p:pic>
        <p:nvPicPr>
          <p:cNvPr id="1026" name="Picture 2" descr="Yalp legt uit: hoe maak ik mijn burgerinitiatief tot een succes?">
            <a:extLst>
              <a:ext uri="{FF2B5EF4-FFF2-40B4-BE49-F238E27FC236}">
                <a16:creationId xmlns:a16="http://schemas.microsoft.com/office/drawing/2014/main" id="{70DF6CB3-90F0-47BD-B2E2-035ED79CC1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735" b="22621"/>
          <a:stretch/>
        </p:blipFill>
        <p:spPr bwMode="auto">
          <a:xfrm>
            <a:off x="6027093" y="2510272"/>
            <a:ext cx="5805676" cy="18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urtinitiatief | De Bastei">
            <a:extLst>
              <a:ext uri="{FF2B5EF4-FFF2-40B4-BE49-F238E27FC236}">
                <a16:creationId xmlns:a16="http://schemas.microsoft.com/office/drawing/2014/main" id="{6E3CEBA3-9DDA-45F5-94CD-1DF81E940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220" y="4931229"/>
            <a:ext cx="5778550" cy="168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246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16FA73A4-D6D8-AFAE-8D6F-DE96670B36B4}"/>
              </a:ext>
            </a:extLst>
          </p:cNvPr>
          <p:cNvSpPr/>
          <p:nvPr/>
        </p:nvSpPr>
        <p:spPr>
          <a:xfrm>
            <a:off x="2153262" y="717757"/>
            <a:ext cx="3077496" cy="2831690"/>
          </a:xfrm>
          <a:prstGeom prst="rect">
            <a:avLst/>
          </a:prstGeom>
          <a:gradFill flip="none" rotWithShape="1">
            <a:gsLst>
              <a:gs pos="44000">
                <a:schemeClr val="accent1">
                  <a:lumMod val="5000"/>
                  <a:lumOff val="95000"/>
                </a:schemeClr>
              </a:gs>
              <a:gs pos="83000">
                <a:srgbClr val="00B0F0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94293E2-F218-964A-0EC8-2ECEFB217DE0}"/>
              </a:ext>
            </a:extLst>
          </p:cNvPr>
          <p:cNvSpPr/>
          <p:nvPr/>
        </p:nvSpPr>
        <p:spPr>
          <a:xfrm rot="16200000">
            <a:off x="2276162" y="3672350"/>
            <a:ext cx="3077496" cy="2831690"/>
          </a:xfrm>
          <a:prstGeom prst="rect">
            <a:avLst/>
          </a:prstGeom>
          <a:gradFill flip="none" rotWithShape="1">
            <a:gsLst>
              <a:gs pos="44000">
                <a:schemeClr val="accent1">
                  <a:lumMod val="5000"/>
                  <a:lumOff val="95000"/>
                </a:schemeClr>
              </a:gs>
              <a:gs pos="83000">
                <a:srgbClr val="FFC000"/>
              </a:gs>
              <a:gs pos="100000">
                <a:srgbClr val="FF00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DC0A1BB-6E2D-D44E-498D-4534B78BB82E}"/>
              </a:ext>
            </a:extLst>
          </p:cNvPr>
          <p:cNvSpPr/>
          <p:nvPr/>
        </p:nvSpPr>
        <p:spPr>
          <a:xfrm rot="10800000">
            <a:off x="5230755" y="3554358"/>
            <a:ext cx="3077496" cy="2831690"/>
          </a:xfrm>
          <a:prstGeom prst="rect">
            <a:avLst/>
          </a:prstGeom>
          <a:gradFill flip="none" rotWithShape="1">
            <a:gsLst>
              <a:gs pos="44000">
                <a:schemeClr val="accent1">
                  <a:lumMod val="5000"/>
                  <a:lumOff val="95000"/>
                </a:schemeClr>
              </a:gs>
              <a:gs pos="83000">
                <a:srgbClr val="FFFF00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F394A40-A969-0038-ABF4-88BB493BDC85}"/>
              </a:ext>
            </a:extLst>
          </p:cNvPr>
          <p:cNvSpPr/>
          <p:nvPr/>
        </p:nvSpPr>
        <p:spPr>
          <a:xfrm rot="5400000">
            <a:off x="5107852" y="594855"/>
            <a:ext cx="3077496" cy="2831690"/>
          </a:xfrm>
          <a:prstGeom prst="rect">
            <a:avLst/>
          </a:prstGeom>
          <a:gradFill flip="none" rotWithShape="1">
            <a:gsLst>
              <a:gs pos="44000">
                <a:schemeClr val="accent1">
                  <a:lumMod val="5000"/>
                  <a:lumOff val="95000"/>
                </a:schemeClr>
              </a:gs>
              <a:gs pos="65255">
                <a:srgbClr val="92D050"/>
              </a:gs>
              <a:gs pos="90259">
                <a:srgbClr val="00B050"/>
              </a:gs>
              <a:gs pos="100000">
                <a:srgbClr val="00B05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D00DFABA-10F9-4837-410E-746ADE876C6D}"/>
              </a:ext>
            </a:extLst>
          </p:cNvPr>
          <p:cNvCxnSpPr>
            <a:cxnSpLocks/>
          </p:cNvCxnSpPr>
          <p:nvPr/>
        </p:nvCxnSpPr>
        <p:spPr>
          <a:xfrm>
            <a:off x="1130710" y="3549446"/>
            <a:ext cx="8180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B156D56-D663-4B33-311B-D2DE8889A088}"/>
              </a:ext>
            </a:extLst>
          </p:cNvPr>
          <p:cNvCxnSpPr/>
          <p:nvPr/>
        </p:nvCxnSpPr>
        <p:spPr>
          <a:xfrm>
            <a:off x="5230754" y="117987"/>
            <a:ext cx="0" cy="6740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al 12">
            <a:extLst>
              <a:ext uri="{FF2B5EF4-FFF2-40B4-BE49-F238E27FC236}">
                <a16:creationId xmlns:a16="http://schemas.microsoft.com/office/drawing/2014/main" id="{330C27BB-D8DB-0CFE-C2C5-3E5E78073E4B}"/>
              </a:ext>
            </a:extLst>
          </p:cNvPr>
          <p:cNvSpPr/>
          <p:nvPr/>
        </p:nvSpPr>
        <p:spPr>
          <a:xfrm>
            <a:off x="4650661" y="2989007"/>
            <a:ext cx="1179869" cy="1140540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25242F99-7B7F-F4B2-E253-904FB575FF1D}"/>
              </a:ext>
            </a:extLst>
          </p:cNvPr>
          <p:cNvSpPr/>
          <p:nvPr/>
        </p:nvSpPr>
        <p:spPr>
          <a:xfrm>
            <a:off x="3598606" y="1936956"/>
            <a:ext cx="3254477" cy="3224981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F9C8FE1F-F2B2-35EA-57C6-F6B73470EF40}"/>
              </a:ext>
            </a:extLst>
          </p:cNvPr>
          <p:cNvSpPr/>
          <p:nvPr/>
        </p:nvSpPr>
        <p:spPr>
          <a:xfrm>
            <a:off x="2772701" y="1012728"/>
            <a:ext cx="4925961" cy="5083265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A84BFB8-C79C-FDE2-2682-BA8B728166DE}"/>
              </a:ext>
            </a:extLst>
          </p:cNvPr>
          <p:cNvSpPr txBox="1"/>
          <p:nvPr/>
        </p:nvSpPr>
        <p:spPr>
          <a:xfrm>
            <a:off x="8495071" y="471952"/>
            <a:ext cx="322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/>
              <a:t>Buurt &amp; buren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5E3508E-2C54-5AF4-A076-1614ABBF1569}"/>
              </a:ext>
            </a:extLst>
          </p:cNvPr>
          <p:cNvSpPr txBox="1"/>
          <p:nvPr/>
        </p:nvSpPr>
        <p:spPr>
          <a:xfrm>
            <a:off x="8499990" y="3731354"/>
            <a:ext cx="322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/>
              <a:t>Financieel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CD4F70E-42DA-5F52-4D2D-49D9BF5C5308}"/>
              </a:ext>
            </a:extLst>
          </p:cNvPr>
          <p:cNvSpPr txBox="1"/>
          <p:nvPr/>
        </p:nvSpPr>
        <p:spPr>
          <a:xfrm>
            <a:off x="191700" y="457204"/>
            <a:ext cx="322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/>
              <a:t>Techniek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B56AB64-A211-2F20-333A-CE7299DEAED9}"/>
              </a:ext>
            </a:extLst>
          </p:cNvPr>
          <p:cNvSpPr txBox="1"/>
          <p:nvPr/>
        </p:nvSpPr>
        <p:spPr>
          <a:xfrm>
            <a:off x="196619" y="3716606"/>
            <a:ext cx="322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/>
              <a:t>Wet &amp; Regelgeving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571A8D8-8A66-D055-F248-CAEDE8760017}"/>
              </a:ext>
            </a:extLst>
          </p:cNvPr>
          <p:cNvSpPr txBox="1"/>
          <p:nvPr/>
        </p:nvSpPr>
        <p:spPr>
          <a:xfrm rot="19345685">
            <a:off x="2565349" y="956079"/>
            <a:ext cx="21041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/>
              <a:t>Kennis &amp; keuze:</a:t>
            </a:r>
            <a:r>
              <a:rPr lang="nl-NL" dirty="0"/>
              <a:t> </a:t>
            </a:r>
          </a:p>
          <a:p>
            <a:r>
              <a:rPr lang="nl-NL" dirty="0"/>
              <a:t>Zelf doen?</a:t>
            </a:r>
          </a:p>
          <a:p>
            <a:r>
              <a:rPr lang="nl-NL" dirty="0"/>
              <a:t>Meedoen?</a:t>
            </a:r>
          </a:p>
          <a:p>
            <a:r>
              <a:rPr lang="nl-NL" dirty="0"/>
              <a:t>Volgorde, afhankelijkheden?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250BAF2-3403-4CDA-7753-56EFF0A3AA89}"/>
              </a:ext>
            </a:extLst>
          </p:cNvPr>
          <p:cNvSpPr txBox="1"/>
          <p:nvPr/>
        </p:nvSpPr>
        <p:spPr>
          <a:xfrm rot="20404466">
            <a:off x="3366442" y="2626693"/>
            <a:ext cx="210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/>
              <a:t>Isolatiekansen</a:t>
            </a:r>
            <a:endParaRPr lang="nl-NL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A058412-4CF4-5189-AA49-DBA8FA9187C3}"/>
              </a:ext>
            </a:extLst>
          </p:cNvPr>
          <p:cNvSpPr txBox="1"/>
          <p:nvPr/>
        </p:nvSpPr>
        <p:spPr>
          <a:xfrm>
            <a:off x="7316577" y="4946411"/>
            <a:ext cx="32544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Subsidie?</a:t>
            </a:r>
          </a:p>
          <a:p>
            <a:r>
              <a:rPr lang="nl-NL" dirty="0"/>
              <a:t>Lenen?</a:t>
            </a:r>
          </a:p>
          <a:p>
            <a:r>
              <a:rPr lang="nl-NL" dirty="0"/>
              <a:t>Leasen, huren?</a:t>
            </a:r>
          </a:p>
          <a:p>
            <a:r>
              <a:rPr lang="nl-NL" dirty="0"/>
              <a:t>Sparen?</a:t>
            </a:r>
          </a:p>
          <a:p>
            <a:r>
              <a:rPr lang="nl-NL" dirty="0"/>
              <a:t>Efficiënt samenvoegen?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EEF95B69-6785-D511-1F12-DC01EEACE5DF}"/>
              </a:ext>
            </a:extLst>
          </p:cNvPr>
          <p:cNvSpPr txBox="1"/>
          <p:nvPr/>
        </p:nvSpPr>
        <p:spPr>
          <a:xfrm>
            <a:off x="5299322" y="3662614"/>
            <a:ext cx="210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Netto</a:t>
            </a:r>
          </a:p>
          <a:p>
            <a:r>
              <a:rPr lang="nl-NL" dirty="0"/>
              <a:t>(maand)lasten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D42E808-8B1E-4F61-1DAB-45458730A680}"/>
              </a:ext>
            </a:extLst>
          </p:cNvPr>
          <p:cNvSpPr txBox="1"/>
          <p:nvPr/>
        </p:nvSpPr>
        <p:spPr>
          <a:xfrm>
            <a:off x="1897759" y="4756276"/>
            <a:ext cx="3323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Gaswet</a:t>
            </a:r>
          </a:p>
          <a:p>
            <a:r>
              <a:rPr lang="nl-NL" dirty="0"/>
              <a:t>       Water e/o bodem</a:t>
            </a:r>
          </a:p>
          <a:p>
            <a:r>
              <a:rPr lang="nl-NL" dirty="0"/>
              <a:t>	Parijs, TVW, 2040, 2050</a:t>
            </a:r>
          </a:p>
          <a:p>
            <a:r>
              <a:rPr lang="nl-NL" dirty="0"/>
              <a:t>		WCW, WGIW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B6616C93-502A-B0FE-DBF1-FB5DC3B82992}"/>
              </a:ext>
            </a:extLst>
          </p:cNvPr>
          <p:cNvSpPr txBox="1"/>
          <p:nvPr/>
        </p:nvSpPr>
        <p:spPr>
          <a:xfrm rot="1702098">
            <a:off x="3338377" y="4104848"/>
            <a:ext cx="2762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Natuurbescherming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4671509-246D-42DD-2855-23ED8BEB9139}"/>
              </a:ext>
            </a:extLst>
          </p:cNvPr>
          <p:cNvSpPr txBox="1"/>
          <p:nvPr/>
        </p:nvSpPr>
        <p:spPr>
          <a:xfrm>
            <a:off x="5997928" y="461966"/>
            <a:ext cx="231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Wie doen er mee?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C2420F1A-4611-18B3-4424-6DD6F86D42C5}"/>
              </a:ext>
            </a:extLst>
          </p:cNvPr>
          <p:cNvSpPr txBox="1"/>
          <p:nvPr/>
        </p:nvSpPr>
        <p:spPr>
          <a:xfrm>
            <a:off x="5338910" y="1143522"/>
            <a:ext cx="2310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Ideeën en informatie uitwisselen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85C8CA88-56E2-830D-9BE5-3353D9BB50E2}"/>
              </a:ext>
            </a:extLst>
          </p:cNvPr>
          <p:cNvSpPr txBox="1"/>
          <p:nvPr/>
        </p:nvSpPr>
        <p:spPr>
          <a:xfrm>
            <a:off x="5801295" y="1945776"/>
            <a:ext cx="231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Uitwerken en delen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17F8FE8C-8F7F-CAEE-CF22-26602CDA94B0}"/>
              </a:ext>
            </a:extLst>
          </p:cNvPr>
          <p:cNvSpPr txBox="1"/>
          <p:nvPr/>
        </p:nvSpPr>
        <p:spPr>
          <a:xfrm>
            <a:off x="5368672" y="2747192"/>
            <a:ext cx="2310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Organiseren</a:t>
            </a:r>
          </a:p>
          <a:p>
            <a:r>
              <a:rPr lang="nl-NL" dirty="0"/>
              <a:t>&amp; Uitvoeren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05142427-5DA2-6C1A-AF42-0700ED0F18A0}"/>
              </a:ext>
            </a:extLst>
          </p:cNvPr>
          <p:cNvSpPr txBox="1"/>
          <p:nvPr/>
        </p:nvSpPr>
        <p:spPr>
          <a:xfrm rot="19047889">
            <a:off x="5601030" y="4286497"/>
            <a:ext cx="210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Offertetraject(en)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634DE05C-5F61-3D42-509B-6C37A03294DD}"/>
              </a:ext>
            </a:extLst>
          </p:cNvPr>
          <p:cNvSpPr txBox="1"/>
          <p:nvPr/>
        </p:nvSpPr>
        <p:spPr>
          <a:xfrm>
            <a:off x="8499585" y="3731354"/>
            <a:ext cx="322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/>
              <a:t>Financieel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67C31179-FDAC-A946-62CF-744CA32D31E7}"/>
              </a:ext>
            </a:extLst>
          </p:cNvPr>
          <p:cNvSpPr txBox="1"/>
          <p:nvPr/>
        </p:nvSpPr>
        <p:spPr>
          <a:xfrm>
            <a:off x="191295" y="457204"/>
            <a:ext cx="322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/>
              <a:t>Techniek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85B0EDF8-8356-9BDD-0181-22D29C5410AB}"/>
              </a:ext>
            </a:extLst>
          </p:cNvPr>
          <p:cNvSpPr txBox="1"/>
          <p:nvPr/>
        </p:nvSpPr>
        <p:spPr>
          <a:xfrm>
            <a:off x="196214" y="3716606"/>
            <a:ext cx="322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/>
              <a:t>Wet &amp; Regelgeving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69E03017-07A3-BD81-37BB-377491485DE6}"/>
              </a:ext>
            </a:extLst>
          </p:cNvPr>
          <p:cNvSpPr txBox="1"/>
          <p:nvPr/>
        </p:nvSpPr>
        <p:spPr>
          <a:xfrm rot="19047889">
            <a:off x="5407244" y="4568047"/>
            <a:ext cx="3066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Contracteren</a:t>
            </a:r>
            <a:br>
              <a:rPr lang="nl-NL" dirty="0"/>
            </a:br>
            <a:r>
              <a:rPr lang="nl-NL" dirty="0"/>
              <a:t>(leveranciers &amp; bewoners)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DB93A633-035D-5326-ED7D-13427590CEC2}"/>
              </a:ext>
            </a:extLst>
          </p:cNvPr>
          <p:cNvSpPr txBox="1"/>
          <p:nvPr/>
        </p:nvSpPr>
        <p:spPr>
          <a:xfrm rot="2404882">
            <a:off x="2724252" y="4368217"/>
            <a:ext cx="2762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(bouw)vergunningen</a:t>
            </a:r>
          </a:p>
          <a:p>
            <a:r>
              <a:rPr lang="nl-NL" dirty="0"/>
              <a:t>Splitsingsakte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B0AC40D-F012-82B1-84DD-A3C0DA8078F0}"/>
              </a:ext>
            </a:extLst>
          </p:cNvPr>
          <p:cNvSpPr txBox="1"/>
          <p:nvPr/>
        </p:nvSpPr>
        <p:spPr>
          <a:xfrm>
            <a:off x="7251286" y="2465964"/>
            <a:ext cx="2310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Meer mensen betrekken, meer activiteiten</a:t>
            </a:r>
          </a:p>
        </p:txBody>
      </p:sp>
    </p:spTree>
    <p:extLst>
      <p:ext uri="{BB962C8B-B14F-4D97-AF65-F5344CB8AC3E}">
        <p14:creationId xmlns:p14="http://schemas.microsoft.com/office/powerpoint/2010/main" val="2373815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3C5FD30-1021-DA1A-6BFF-2F576D2EF4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BD04DEF-A760-D1AE-4F8B-B818D26D5BB4}"/>
              </a:ext>
            </a:extLst>
          </p:cNvPr>
          <p:cNvSpPr txBox="1"/>
          <p:nvPr/>
        </p:nvSpPr>
        <p:spPr>
          <a:xfrm rot="20957896">
            <a:off x="685800" y="3143964"/>
            <a:ext cx="106775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Twee delen: </a:t>
            </a:r>
            <a:br>
              <a:rPr lang="nl-NL" sz="8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8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boven- en ondergronds</a:t>
            </a:r>
          </a:p>
        </p:txBody>
      </p:sp>
    </p:spTree>
    <p:extLst>
      <p:ext uri="{BB962C8B-B14F-4D97-AF65-F5344CB8AC3E}">
        <p14:creationId xmlns:p14="http://schemas.microsoft.com/office/powerpoint/2010/main" val="2595712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3C5FD30-1021-DA1A-6BFF-2F576D2EF4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alpha val="79000"/>
            </a:schemeClr>
          </a:solidFill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52F1CF4-70B6-BA80-581E-25FC360351FA}"/>
              </a:ext>
            </a:extLst>
          </p:cNvPr>
          <p:cNvSpPr txBox="1"/>
          <p:nvPr/>
        </p:nvSpPr>
        <p:spPr>
          <a:xfrm>
            <a:off x="5350214" y="262647"/>
            <a:ext cx="6420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dirty="0">
                <a:solidFill>
                  <a:schemeClr val="bg1"/>
                </a:solidFill>
                <a:highlight>
                  <a:srgbClr val="FF0000"/>
                </a:highlight>
                <a:latin typeface="Leelawadee" panose="020B0502040204020203" pitchFamily="34" charset="-34"/>
                <a:cs typeface="Leelawadee" panose="020B0502040204020203" pitchFamily="34" charset="-34"/>
              </a:rPr>
              <a:t>1</a:t>
            </a:r>
            <a:endParaRPr lang="nl-NL" b="1" dirty="0">
              <a:solidFill>
                <a:schemeClr val="bg1"/>
              </a:solidFill>
              <a:highlight>
                <a:srgbClr val="FF0000"/>
              </a:highligh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6FD912-CE32-732C-9049-48E3B7D3ED80}"/>
              </a:ext>
            </a:extLst>
          </p:cNvPr>
          <p:cNvSpPr txBox="1"/>
          <p:nvPr/>
        </p:nvSpPr>
        <p:spPr>
          <a:xfrm>
            <a:off x="4776283" y="3472784"/>
            <a:ext cx="6420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dirty="0">
                <a:solidFill>
                  <a:schemeClr val="bg1"/>
                </a:solidFill>
                <a:highlight>
                  <a:srgbClr val="FF0000"/>
                </a:highlight>
                <a:latin typeface="Leelawadee" panose="020B0502040204020203" pitchFamily="34" charset="-34"/>
                <a:cs typeface="Leelawadee" panose="020B0502040204020203" pitchFamily="34" charset="-34"/>
              </a:rPr>
              <a:t>2</a:t>
            </a:r>
            <a:endParaRPr lang="nl-NL" b="1" dirty="0">
              <a:solidFill>
                <a:schemeClr val="bg1"/>
              </a:solidFill>
              <a:highlight>
                <a:srgbClr val="FF0000"/>
              </a:highligh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DAC0A47-05B8-AA15-E383-5006D7FB2BA3}"/>
              </a:ext>
            </a:extLst>
          </p:cNvPr>
          <p:cNvSpPr/>
          <p:nvPr/>
        </p:nvSpPr>
        <p:spPr>
          <a:xfrm>
            <a:off x="383356" y="446699"/>
            <a:ext cx="11425287" cy="2929379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dirty="0"/>
          </a:p>
          <a:p>
            <a:pPr algn="ctr"/>
            <a:r>
              <a:rPr lang="nl-NL" sz="4800" b="1" dirty="0">
                <a:solidFill>
                  <a:schemeClr val="bg1"/>
                </a:solidFill>
              </a:rPr>
              <a:t>Glas	Vloer		Dak	Gevel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6221B15-E78A-9493-36D4-950E5C212C7D}"/>
              </a:ext>
            </a:extLst>
          </p:cNvPr>
          <p:cNvSpPr/>
          <p:nvPr/>
        </p:nvSpPr>
        <p:spPr>
          <a:xfrm>
            <a:off x="383356" y="3542227"/>
            <a:ext cx="11425287" cy="3101764"/>
          </a:xfrm>
          <a:prstGeom prst="rect">
            <a:avLst/>
          </a:prstGeom>
          <a:solidFill>
            <a:schemeClr val="accent6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b="1" dirty="0">
                <a:solidFill>
                  <a:schemeClr val="bg1"/>
                </a:solidFill>
              </a:rPr>
              <a:t>Warmteoplossing</a:t>
            </a:r>
          </a:p>
        </p:txBody>
      </p:sp>
    </p:spTree>
    <p:extLst>
      <p:ext uri="{BB962C8B-B14F-4D97-AF65-F5344CB8AC3E}">
        <p14:creationId xmlns:p14="http://schemas.microsoft.com/office/powerpoint/2010/main" val="2946858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6FF3B5D-8502-438B-AE67-A439A477E287}"/>
              </a:ext>
            </a:extLst>
          </p:cNvPr>
          <p:cNvSpPr txBox="1"/>
          <p:nvPr/>
        </p:nvSpPr>
        <p:spPr>
          <a:xfrm>
            <a:off x="533400" y="1183055"/>
            <a:ext cx="11277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nl-NL" sz="2000" b="1" u="sng" dirty="0">
              <a:solidFill>
                <a:srgbClr val="FFFF00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nl-NL" sz="5400" b="1" dirty="0">
                <a:solidFill>
                  <a:srgbClr val="FFFF00"/>
                </a:solidFill>
              </a:rPr>
              <a:t>Buurtbijeenkomsten: informatie delen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nl-NL" sz="2000" b="1" dirty="0">
              <a:solidFill>
                <a:srgbClr val="FFFF00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nl-NL" sz="5400" b="1" dirty="0">
                <a:solidFill>
                  <a:srgbClr val="FFFF00"/>
                </a:solidFill>
              </a:rPr>
              <a:t>Samen actie (inkopen, uitvoeren)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nl-NL" sz="2000" b="1" dirty="0">
              <a:solidFill>
                <a:srgbClr val="FFFF00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nl-NL" sz="5400" b="1" dirty="0">
                <a:solidFill>
                  <a:srgbClr val="FFFF00"/>
                </a:solidFill>
              </a:rPr>
              <a:t>“jaar 2024”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6E83F3F-30A3-9D67-7BB7-39E67EC6CBCE}"/>
              </a:ext>
            </a:extLst>
          </p:cNvPr>
          <p:cNvSpPr txBox="1"/>
          <p:nvPr/>
        </p:nvSpPr>
        <p:spPr>
          <a:xfrm>
            <a:off x="4280983" y="139034"/>
            <a:ext cx="6420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dirty="0">
                <a:solidFill>
                  <a:schemeClr val="bg1"/>
                </a:solidFill>
                <a:highlight>
                  <a:srgbClr val="FF0000"/>
                </a:highlight>
                <a:latin typeface="Leelawadee" panose="020B0502040204020203" pitchFamily="34" charset="-34"/>
                <a:cs typeface="Leelawadee" panose="020B0502040204020203" pitchFamily="34" charset="-34"/>
              </a:rPr>
              <a:t>1</a:t>
            </a:r>
            <a:endParaRPr lang="nl-NL" b="1" dirty="0">
              <a:solidFill>
                <a:schemeClr val="bg1"/>
              </a:solidFill>
              <a:highlight>
                <a:srgbClr val="FF0000"/>
              </a:highligh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2063573-B5E0-104A-4C54-7AEB4A191B1D}"/>
              </a:ext>
            </a:extLst>
          </p:cNvPr>
          <p:cNvSpPr txBox="1"/>
          <p:nvPr/>
        </p:nvSpPr>
        <p:spPr>
          <a:xfrm>
            <a:off x="856526" y="5743623"/>
            <a:ext cx="10810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/>
              <a:t>REL, Regionaal Energie Loket (gem. </a:t>
            </a:r>
            <a:r>
              <a:rPr lang="nl-NL" sz="4800" b="1" dirty="0" err="1"/>
              <a:t>Hlm</a:t>
            </a:r>
            <a:r>
              <a:rPr lang="nl-NL" sz="4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5842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6FF3B5D-8502-438B-AE67-A439A477E287}"/>
              </a:ext>
            </a:extLst>
          </p:cNvPr>
          <p:cNvSpPr txBox="1"/>
          <p:nvPr/>
        </p:nvSpPr>
        <p:spPr>
          <a:xfrm>
            <a:off x="533400" y="1183055"/>
            <a:ext cx="11277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nl-NL" sz="2000" b="1" u="sng" dirty="0">
              <a:solidFill>
                <a:srgbClr val="FFFF00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nl-NL" sz="5400" b="1" u="sng" dirty="0">
                <a:solidFill>
                  <a:srgbClr val="00B050"/>
                </a:solidFill>
              </a:rPr>
              <a:t>“jaar 2024”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nl-NL" sz="5400" b="1" dirty="0" err="1">
                <a:solidFill>
                  <a:srgbClr val="FFFF00"/>
                </a:solidFill>
              </a:rPr>
              <a:t>Leefstraten</a:t>
            </a:r>
            <a:endParaRPr lang="nl-NL" sz="5400" b="1" dirty="0">
              <a:solidFill>
                <a:srgbClr val="FFFF00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nl-NL" sz="5400" b="1" dirty="0">
                <a:solidFill>
                  <a:srgbClr val="FFFF00"/>
                </a:solidFill>
              </a:rPr>
              <a:t>Buurtfeesten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nl-NL" sz="5400" b="1" dirty="0">
                <a:solidFill>
                  <a:srgbClr val="FFFF00"/>
                </a:solidFill>
              </a:rPr>
              <a:t>Etc.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6E83F3F-30A3-9D67-7BB7-39E67EC6CBCE}"/>
              </a:ext>
            </a:extLst>
          </p:cNvPr>
          <p:cNvSpPr txBox="1"/>
          <p:nvPr/>
        </p:nvSpPr>
        <p:spPr>
          <a:xfrm>
            <a:off x="4280983" y="139034"/>
            <a:ext cx="6420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dirty="0">
                <a:solidFill>
                  <a:schemeClr val="bg1"/>
                </a:solidFill>
                <a:highlight>
                  <a:srgbClr val="FF0000"/>
                </a:highlight>
                <a:latin typeface="Leelawadee" panose="020B0502040204020203" pitchFamily="34" charset="-34"/>
                <a:cs typeface="Leelawadee" panose="020B0502040204020203" pitchFamily="34" charset="-34"/>
              </a:rPr>
              <a:t>1</a:t>
            </a:r>
            <a:endParaRPr lang="nl-NL" b="1" dirty="0">
              <a:solidFill>
                <a:schemeClr val="bg1"/>
              </a:solidFill>
              <a:highlight>
                <a:srgbClr val="FF0000"/>
              </a:highligh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5175F93-58E5-B603-F4FE-DFCEA74F182F}"/>
              </a:ext>
            </a:extLst>
          </p:cNvPr>
          <p:cNvSpPr txBox="1"/>
          <p:nvPr/>
        </p:nvSpPr>
        <p:spPr>
          <a:xfrm>
            <a:off x="856526" y="5743623"/>
            <a:ext cx="10810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/>
              <a:t>3 x 1 team aangemeld, voor 5 avonden…</a:t>
            </a:r>
          </a:p>
        </p:txBody>
      </p:sp>
    </p:spTree>
    <p:extLst>
      <p:ext uri="{BB962C8B-B14F-4D97-AF65-F5344CB8AC3E}">
        <p14:creationId xmlns:p14="http://schemas.microsoft.com/office/powerpoint/2010/main" val="39361289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136145</TotalTime>
  <Words>554</Words>
  <Application>Microsoft Office PowerPoint</Application>
  <PresentationFormat>Breedbeeld</PresentationFormat>
  <Paragraphs>206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Leelawadee</vt:lpstr>
      <vt:lpstr>Kantoorthema</vt:lpstr>
      <vt:lpstr>Buurtinitiatief Duurzame Energie</vt:lpstr>
      <vt:lpstr>Voorstellen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2026 e.v.: Warmteprogramma van gem. Hlm</vt:lpstr>
      <vt:lpstr>PowerPoint-presentatie</vt:lpstr>
      <vt:lpstr>Mogelijke warmteoplossingen</vt:lpstr>
      <vt:lpstr>Mogelijke warmteoplossingen</vt:lpstr>
      <vt:lpstr>Oefenen, uitzoeken: warmtemogelijkheden</vt:lpstr>
      <vt:lpstr>Belangrijk(st)e criteria om te besluiten?</vt:lpstr>
      <vt:lpstr>Vervolg:</vt:lpstr>
      <vt:lpstr>Reacties, bijdragen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Verhoeven, Maarten</dc:creator>
  <cp:lastModifiedBy>Verhoeven, Maarten</cp:lastModifiedBy>
  <cp:revision>225</cp:revision>
  <dcterms:created xsi:type="dcterms:W3CDTF">2022-11-29T14:54:19Z</dcterms:created>
  <dcterms:modified xsi:type="dcterms:W3CDTF">2026-06-15T09:37:28Z</dcterms:modified>
</cp:coreProperties>
</file>