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1"/>
    <p:restoredTop sz="94674"/>
  </p:normalViewPr>
  <p:slideViewPr>
    <p:cSldViewPr snapToGrid="0">
      <p:cViewPr varScale="1">
        <p:scale>
          <a:sx n="183" d="100"/>
          <a:sy n="183" d="100"/>
        </p:scale>
        <p:origin x="9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78A93A-5E9B-FCF3-BBF1-6630D4F69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8A3DDD8-7033-4FCF-6DBC-9E3757EFE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E10775-1A69-2927-788D-EF71057CA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8B4B-DCC3-7644-AFA9-4DA67F22D9F2}" type="datetimeFigureOut">
              <a:rPr lang="nl-NL" smtClean="0"/>
              <a:t>06-11-2024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ADD773-F456-7097-0EE0-13E08D54D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2CC724-439D-7DFB-C40D-ACDE77320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83EE-FEA4-2B45-96A8-DA26DE25F9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468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2F8D6-BE12-5AB8-B060-84E26DC23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B92579D-297D-8DFA-6090-0C5329D8D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7448B9-6643-6C6F-D487-0A9AC6C0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8B4B-DCC3-7644-AFA9-4DA67F22D9F2}" type="datetimeFigureOut">
              <a:rPr lang="nl-NL" smtClean="0"/>
              <a:t>06-11-2024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E7A5DD-CCF4-0E66-BBF8-F32C922AC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858B6-92D6-AB2E-9C0A-D0824A624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83EE-FEA4-2B45-96A8-DA26DE25F9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333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17F6DD7-8739-1922-5BBE-4F0038C500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2340776-088C-949F-363E-A6014548A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8CF5A2-10B8-BC47-D307-A9C4AB369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8B4B-DCC3-7644-AFA9-4DA67F22D9F2}" type="datetimeFigureOut">
              <a:rPr lang="nl-NL" smtClean="0"/>
              <a:t>06-11-2024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BF1E62-BE40-1521-15C5-380019DB6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AF7AA5-9115-AD0C-0E35-8194DFC2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83EE-FEA4-2B45-96A8-DA26DE25F9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455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FCA547-CBE7-3AE6-41F3-140D54992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6EEAF4-63CF-6154-7EEA-898160B67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7F279C-B2A0-B552-25CA-0D9D6D13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8B4B-DCC3-7644-AFA9-4DA67F22D9F2}" type="datetimeFigureOut">
              <a:rPr lang="nl-NL" smtClean="0"/>
              <a:t>06-11-2024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13F593-DC73-AAB2-20DE-66BF73CEA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1E7427-9CB6-780A-4185-C4C565EB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83EE-FEA4-2B45-96A8-DA26DE25F9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807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CED3D8-DF34-F11B-732C-579A89C1D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7D7CA3-A855-4957-1D2E-F747E58CE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801C8B-F848-6390-8A61-609FC7BCB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8B4B-DCC3-7644-AFA9-4DA67F22D9F2}" type="datetimeFigureOut">
              <a:rPr lang="nl-NL" smtClean="0"/>
              <a:t>06-11-2024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1A0D3F-27A7-278E-82A1-F3EC0963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EC2D07-D7B1-4212-58E5-642D07DA9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83EE-FEA4-2B45-96A8-DA26DE25F9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636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6A579-3149-2EB9-1084-E7632DEFD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C8B76E-17BA-65F3-7927-98781D0F5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D5C8DF2-F874-3C0C-30FC-722DB1557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B5D032-C355-D075-5FE5-A66FE0DE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8B4B-DCC3-7644-AFA9-4DA67F22D9F2}" type="datetimeFigureOut">
              <a:rPr lang="nl-NL" smtClean="0"/>
              <a:t>06-11-2024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8621DD-180B-65EA-1F4C-ADF6B095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5B7912-13F5-65CA-A4F1-572FDA66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83EE-FEA4-2B45-96A8-DA26DE25F9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437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EFCDA3-CE77-1ACD-BD94-8BF4C0CB4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107C426-A089-9FD0-31BA-B6FD447DA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1E1E521-D89D-F9AC-75E9-0A1B2A0C3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7418BAD-8683-F3E7-BD69-9C0BDA409B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85A349C-8AA4-49B2-58A5-71EAD990A2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9EA9C7A-CB55-78A3-CD5B-638A5F36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8B4B-DCC3-7644-AFA9-4DA67F22D9F2}" type="datetimeFigureOut">
              <a:rPr lang="nl-NL" smtClean="0"/>
              <a:t>06-11-2024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F03913C-03FB-2E6D-DF64-AA649AC7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D62CB66-7362-FC5A-4411-67C775419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83EE-FEA4-2B45-96A8-DA26DE25F9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917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1423D3-12E4-1C16-77F4-C62E4C68F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19FBFED-27A6-8F19-9911-004743110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8B4B-DCC3-7644-AFA9-4DA67F22D9F2}" type="datetimeFigureOut">
              <a:rPr lang="nl-NL" smtClean="0"/>
              <a:t>06-11-2024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EF978FD-61A6-B301-4114-780DAD014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2E14130-C5BE-68EC-98EB-279262EE8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83EE-FEA4-2B45-96A8-DA26DE25F9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18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53DE579-59A2-4AFA-DE68-558A64D88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8B4B-DCC3-7644-AFA9-4DA67F22D9F2}" type="datetimeFigureOut">
              <a:rPr lang="nl-NL" smtClean="0"/>
              <a:t>06-11-2024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8D1BD80-929E-30B9-E0F1-6FF7EAB89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2E7BF1C-E6FF-D7F8-8A2C-7AEB435BB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83EE-FEA4-2B45-96A8-DA26DE25F9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561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08467-B5AC-5ECD-7385-5AE1B8109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F5C9B2-FBAA-DA47-4B14-9FB2274A9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18D445E-DC4C-76CA-D532-1A57BDA10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A1BC6AD-0B95-4C95-3150-CAD69CB03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8B4B-DCC3-7644-AFA9-4DA67F22D9F2}" type="datetimeFigureOut">
              <a:rPr lang="nl-NL" smtClean="0"/>
              <a:t>06-11-2024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A69FA9B-89C2-96B7-B514-AAA334B11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1635821-C55A-0602-4490-1CDD75EBE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83EE-FEA4-2B45-96A8-DA26DE25F9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8151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737CA-5C28-7A92-E887-086C03B15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579FD2A-8400-9C1A-BB0A-5A19B267DB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9F51D02-3E84-B900-782E-7875368EE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40759BE-4D00-B760-B4DB-E77D0CEF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8B4B-DCC3-7644-AFA9-4DA67F22D9F2}" type="datetimeFigureOut">
              <a:rPr lang="nl-NL" smtClean="0"/>
              <a:t>06-11-2024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3FD8560-E3B6-BF99-9376-36E2A328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4B6E5D4-2F29-6BDF-31CC-525FBC18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583EE-FEA4-2B45-96A8-DA26DE25F9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94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9A11DF0-7EA7-4BA6-4A5D-39A5AC0F0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D68DBC9-B50E-80C9-6A72-1601EAD00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0EEF94-79BC-24D7-C8D8-EC8C12606E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618B4B-DCC3-7644-AFA9-4DA67F22D9F2}" type="datetimeFigureOut">
              <a:rPr lang="nl-NL" smtClean="0"/>
              <a:t>06-11-2024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15D249-D2D8-A9B7-23E7-C7CFDDB1E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6F47CC-71CD-8D48-472F-19A62E4B8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2583EE-FEA4-2B45-96A8-DA26DE25F9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059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llandse-luchten.org/" TargetMode="External"/><Relationship Id="rId2" Type="http://schemas.openxmlformats.org/officeDocument/2006/relationships/hyperlink" Target="http://maps.amsterdam.nl/NO2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stephantendam/Library/Group%20Containers/UBF8T346G9.ms/WebArchiveCopyPasteTempFiles/com.microsoft.Word/schema%2520Palmes%2520buisje.jpg%3fitok=4IXfvSRN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787DB981-25B6-04F1-A7C1-951394D47267}"/>
              </a:ext>
            </a:extLst>
          </p:cNvPr>
          <p:cNvSpPr txBox="1"/>
          <p:nvPr/>
        </p:nvSpPr>
        <p:spPr>
          <a:xfrm>
            <a:off x="5791707" y="0"/>
            <a:ext cx="6490909" cy="701730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r>
              <a:rPr lang="nl-NL" dirty="0"/>
              <a:t>Luchtmetingen</a:t>
            </a:r>
          </a:p>
          <a:p>
            <a:pPr algn="ctr"/>
            <a:r>
              <a:rPr lang="nl-NL" dirty="0"/>
              <a:t>Planetenwijk</a:t>
            </a:r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r>
              <a:rPr lang="nl-NL" dirty="0"/>
              <a:t>Samenvatting </a:t>
            </a:r>
          </a:p>
          <a:p>
            <a:pPr algn="ctr"/>
            <a:r>
              <a:rPr lang="nl-NL" dirty="0"/>
              <a:t>Bijeenkomst</a:t>
            </a:r>
          </a:p>
          <a:p>
            <a:pPr algn="ctr"/>
            <a:r>
              <a:rPr lang="nl-NL" dirty="0"/>
              <a:t>GGD Amsterdam</a:t>
            </a:r>
          </a:p>
          <a:p>
            <a:pPr algn="ctr"/>
            <a:r>
              <a:rPr lang="nl-NL" dirty="0"/>
              <a:t>en</a:t>
            </a:r>
          </a:p>
          <a:p>
            <a:pPr algn="ctr"/>
            <a:r>
              <a:rPr lang="nl-NL" dirty="0"/>
              <a:t>Hollandse Luchten</a:t>
            </a:r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r>
              <a:rPr lang="nl-NL" dirty="0"/>
              <a:t>Wijkplatform</a:t>
            </a:r>
          </a:p>
          <a:p>
            <a:pPr algn="ctr"/>
            <a:r>
              <a:rPr lang="nl-NL" dirty="0"/>
              <a:t>Planetenwijk</a:t>
            </a:r>
          </a:p>
          <a:p>
            <a:pPr algn="ctr"/>
            <a:r>
              <a:rPr lang="nl-NL" dirty="0"/>
              <a:t>November 2024</a:t>
            </a:r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D49110A-204C-6219-D8C6-44F20FAA7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24" y="0"/>
            <a:ext cx="5798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75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05C328-C639-6040-7706-27C696D37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814" y="1715748"/>
            <a:ext cx="7419322" cy="4351338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nl-NL" sz="2000" b="0" i="0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Meet methode: </a:t>
            </a:r>
            <a:r>
              <a:rPr lang="nl-NL" sz="2000" b="0" i="0" u="none" strike="noStrike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Palmes</a:t>
            </a:r>
            <a:r>
              <a:rPr lang="nl-NL" sz="2000" b="0" i="0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buisjes op 2,5M hoogte die NO2 detecteren; voor de Planetenwijk gebeurt dat op het Planetenplein.</a:t>
            </a:r>
          </a:p>
          <a:p>
            <a:pPr marL="514350" indent="-514350" algn="l">
              <a:buFont typeface="+mj-lt"/>
              <a:buAutoNum type="arabicPeriod"/>
            </a:pPr>
            <a:r>
              <a:rPr lang="nl-NL" sz="2000" b="0" i="0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Meet periode: 13 keer 4 weken in 2023. Elke vier weken worden de buisjes vervangen en geanalyseerd.</a:t>
            </a:r>
          </a:p>
          <a:p>
            <a:pPr marL="514350" indent="-514350" algn="l">
              <a:buFont typeface="+mj-lt"/>
              <a:buAutoNum type="arabicPeriod"/>
            </a:pPr>
            <a:r>
              <a:rPr lang="nl-NL" sz="2000" b="0" i="0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Wettelijke normen:</a:t>
            </a:r>
          </a:p>
          <a:p>
            <a:pPr marL="1371600" lvl="2" indent="-457200">
              <a:buFont typeface="+mj-lt"/>
              <a:buAutoNum type="arabicPeriod"/>
            </a:pPr>
            <a:r>
              <a:rPr lang="nl-NL" sz="1600" b="0" i="0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EU: &lt;40mg/m3 nu, plan in 2030: &lt;20mg/m3</a:t>
            </a:r>
          </a:p>
          <a:p>
            <a:pPr marL="1371600" lvl="2" indent="-457200">
              <a:buFont typeface="+mj-lt"/>
              <a:buAutoNum type="arabicPeriod"/>
            </a:pPr>
            <a:r>
              <a:rPr lang="nl-NL" sz="1600" b="0" i="0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WHO: &lt;10mg/m3</a:t>
            </a:r>
          </a:p>
          <a:p>
            <a:pPr marL="514350" indent="-514350" algn="l">
              <a:buFont typeface="+mj-lt"/>
              <a:buAutoNum type="arabicPeriod"/>
            </a:pPr>
            <a:r>
              <a:rPr lang="nl-NL" sz="2000" b="0" i="0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Resultaten kunnen vergeleken worden tot 8 jaar terug via </a:t>
            </a:r>
            <a:r>
              <a:rPr lang="nl-NL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maps.amsterdam.nl/NO2/</a:t>
            </a:r>
            <a:endParaRPr lang="nl-NL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nl-NL" sz="2000" b="0" i="0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Hollandse Luchten rapporteert via</a:t>
            </a:r>
            <a:r>
              <a:rPr lang="nl-NL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 </a:t>
            </a:r>
            <a:r>
              <a:rPr lang="nl-NL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www.hollandse-luchten.org</a:t>
            </a:r>
            <a:endParaRPr lang="nl-NL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+mj-lt"/>
              <a:buAutoNum type="arabicPeriod"/>
            </a:pPr>
            <a:endParaRPr lang="nl-NL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E8E94AA-C9F0-E605-9212-F61128FDC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9092" y="27679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025" name="Afbeelding 1" descr="Samen stikstofdioxide meten met Palmes buisjes | Samen meten">
            <a:extLst>
              <a:ext uri="{FF2B5EF4-FFF2-40B4-BE49-F238E27FC236}">
                <a16:creationId xmlns:a16="http://schemas.microsoft.com/office/drawing/2014/main" id="{39A7B66E-ACBF-06E6-A77B-2543194CE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092" y="2127294"/>
            <a:ext cx="27686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AC908A1-908D-255C-45C1-751D1B27B646}"/>
              </a:ext>
            </a:extLst>
          </p:cNvPr>
          <p:cNvSpPr txBox="1">
            <a:spLocks/>
          </p:cNvSpPr>
          <p:nvPr/>
        </p:nvSpPr>
        <p:spPr>
          <a:xfrm>
            <a:off x="632324" y="431345"/>
            <a:ext cx="9037404" cy="71913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kern="1200">
                <a:solidFill>
                  <a:srgbClr val="00629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629F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NO2/Stikstofdioxide metingen door GGD Amsterdam</a:t>
            </a:r>
          </a:p>
        </p:txBody>
      </p:sp>
    </p:spTree>
    <p:extLst>
      <p:ext uri="{BB962C8B-B14F-4D97-AF65-F5344CB8AC3E}">
        <p14:creationId xmlns:p14="http://schemas.microsoft.com/office/powerpoint/2010/main" val="188320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52EC7B-05D0-19B8-66FB-6EB14C36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30" y="115977"/>
            <a:ext cx="10515600" cy="1325563"/>
          </a:xfrm>
        </p:spPr>
        <p:txBody>
          <a:bodyPr>
            <a:normAutofit/>
          </a:bodyPr>
          <a:lstStyle/>
          <a:p>
            <a:pPr defTabSz="914377">
              <a:lnSpc>
                <a:spcPct val="100000"/>
              </a:lnSpc>
            </a:pPr>
            <a:r>
              <a:rPr lang="nl-NL" sz="3200" dirty="0">
                <a:solidFill>
                  <a:srgbClr val="00629F"/>
                </a:solidFill>
                <a:latin typeface="Calibri Light"/>
              </a:rPr>
              <a:t>NO2 is van meerdere factoren afhankelijk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6A123A-A120-59D2-CD2B-E3DB309BE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Grootste impact op NO2 is verkeer, met bouwprojecten op de tweede plaats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Invloed op metingen zijn:</a:t>
            </a:r>
          </a:p>
          <a:p>
            <a:pPr marL="1428750" lvl="3" indent="-514350">
              <a:spcBef>
                <a:spcPts val="1000"/>
              </a:spcBef>
              <a:buFont typeface="+mj-lt"/>
              <a:buAutoNum type="arabicPeriod"/>
            </a:pPr>
            <a:r>
              <a:rPr lang="nl-NL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Nabijheid druk verkeerpunt/verkeersader</a:t>
            </a:r>
          </a:p>
          <a:p>
            <a:pPr marL="1428750" lvl="3" indent="-514350">
              <a:spcBef>
                <a:spcPts val="1000"/>
              </a:spcBef>
              <a:buFont typeface="+mj-lt"/>
              <a:buAutoNum type="arabicPeriod"/>
            </a:pPr>
            <a:r>
              <a:rPr lang="nl-NL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Seizoenen</a:t>
            </a:r>
          </a:p>
          <a:p>
            <a:pPr marL="1428750" lvl="3" indent="-514350">
              <a:spcBef>
                <a:spcPts val="1000"/>
              </a:spcBef>
              <a:buFont typeface="+mj-lt"/>
              <a:buAutoNum type="arabicPeriod"/>
            </a:pPr>
            <a:r>
              <a:rPr lang="nl-NL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Windrichting</a:t>
            </a:r>
          </a:p>
          <a:p>
            <a:pPr marL="1428750" lvl="3" indent="-514350">
              <a:spcBef>
                <a:spcPts val="1000"/>
              </a:spcBef>
              <a:buFont typeface="+mj-lt"/>
              <a:buAutoNum type="arabicPeriod"/>
            </a:pPr>
            <a:r>
              <a:rPr lang="nl-NL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Zonlichturen</a:t>
            </a:r>
          </a:p>
          <a:p>
            <a:pPr marL="1428750" lvl="3" indent="-514350">
              <a:spcBef>
                <a:spcPts val="1000"/>
              </a:spcBef>
              <a:buFont typeface="+mj-lt"/>
              <a:buAutoNum type="arabicPeriod"/>
            </a:pPr>
            <a:r>
              <a:rPr lang="nl-NL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Temperatuur</a:t>
            </a:r>
          </a:p>
          <a:p>
            <a:pPr marL="1428750" lvl="3" indent="-514350">
              <a:spcBef>
                <a:spcPts val="1000"/>
              </a:spcBef>
              <a:buFont typeface="+mj-lt"/>
              <a:buAutoNum type="arabicPeriod"/>
            </a:pPr>
            <a:r>
              <a:rPr lang="nl-NL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Aanwezigheid industrie</a:t>
            </a:r>
          </a:p>
          <a:p>
            <a:pPr marL="1428750" lvl="3" indent="-514350">
              <a:spcBef>
                <a:spcPts val="1000"/>
              </a:spcBef>
              <a:buFont typeface="+mj-lt"/>
              <a:buAutoNum type="arabicPeriod"/>
            </a:pPr>
            <a:r>
              <a:rPr lang="nl-NL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Aanwezigheid grote bouwprojecten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NO2 door verkeer verspreidt zich in de buurt in een radius van:</a:t>
            </a:r>
          </a:p>
          <a:p>
            <a:pPr marL="1428750" lvl="3" indent="-514350">
              <a:spcBef>
                <a:spcPts val="1000"/>
              </a:spcBef>
              <a:buFont typeface="+mj-lt"/>
              <a:buAutoNum type="arabicPeriod"/>
            </a:pPr>
            <a:r>
              <a:rPr lang="nl-NL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Gemeentelijke weg: 25m</a:t>
            </a:r>
          </a:p>
          <a:p>
            <a:pPr marL="1428750" lvl="3" indent="-514350">
              <a:spcBef>
                <a:spcPts val="1000"/>
              </a:spcBef>
              <a:buFont typeface="+mj-lt"/>
              <a:buAutoNum type="arabicPeriod"/>
            </a:pPr>
            <a:r>
              <a:rPr lang="nl-NL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Provinciale weg: 50m</a:t>
            </a:r>
          </a:p>
          <a:p>
            <a:pPr marL="1428750" lvl="3" indent="-514350">
              <a:spcBef>
                <a:spcPts val="1000"/>
              </a:spcBef>
              <a:buFont typeface="+mj-lt"/>
              <a:buAutoNum type="arabicPeriod"/>
            </a:pPr>
            <a:r>
              <a:rPr lang="nl-NL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Snelweg: 120m</a:t>
            </a:r>
          </a:p>
          <a:p>
            <a:endParaRPr lang="nl-NL" sz="2000" dirty="0"/>
          </a:p>
        </p:txBody>
      </p:sp>
      <p:pic>
        <p:nvPicPr>
          <p:cNvPr id="2050" name="Picture 2" descr="NO2 Contamination: Health Effects and Solutions">
            <a:extLst>
              <a:ext uri="{FF2B5EF4-FFF2-40B4-BE49-F238E27FC236}">
                <a16:creationId xmlns:a16="http://schemas.microsoft.com/office/drawing/2014/main" id="{BBC3555B-3E5C-1EAC-6D4D-E108C31FF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753260"/>
            <a:ext cx="48768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79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552327-74E1-7822-AD7E-23B82786D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30" y="83762"/>
            <a:ext cx="10515600" cy="1325563"/>
          </a:xfrm>
        </p:spPr>
        <p:txBody>
          <a:bodyPr>
            <a:normAutofit/>
          </a:bodyPr>
          <a:lstStyle/>
          <a:p>
            <a:pPr defTabSz="914377">
              <a:lnSpc>
                <a:spcPct val="100000"/>
              </a:lnSpc>
            </a:pPr>
            <a:r>
              <a:rPr lang="nl-NL" sz="3200" dirty="0">
                <a:solidFill>
                  <a:srgbClr val="00629F"/>
                </a:solidFill>
                <a:latin typeface="Calibri Light"/>
              </a:rPr>
              <a:t>NO2 in Planetenwijk steeds lager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583F82D-AA2F-8F55-5E0C-0E2CA64F5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56574"/>
            <a:ext cx="6303643" cy="530142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5423CC7-FAE9-098D-D894-249ADC9A0373}"/>
              </a:ext>
            </a:extLst>
          </p:cNvPr>
          <p:cNvSpPr txBox="1"/>
          <p:nvPr/>
        </p:nvSpPr>
        <p:spPr>
          <a:xfrm>
            <a:off x="6403062" y="1498094"/>
            <a:ext cx="5888358" cy="5144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l-N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2023 werd gemiddeld 13,5mg/m3 gemeten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l-N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Hiermee zit de wijk ruim onder de EU norm van 40mg/m3 en dichtbij de WHO norm van 10mg/m3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l-N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vergelijking met voorgaande jaren wordt het NO2 niveau per jaar lager in de wijk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l-N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Daarmee doet de Planetenwijk het beter dan het landelijk gemiddelde van 24,6mg/m3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endParaRPr lang="nl-NL" sz="20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endParaRPr lang="nl-NL" sz="20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l-N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meetpunten kunnen worden aangevraagd via de Gemeente Haarlem of door het Wijkplatform bij de GGD Amsterdam</a:t>
            </a:r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l-N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Actieverantwoordelijkheid </a:t>
            </a:r>
            <a:r>
              <a:rPr lang="nl-NL" sz="20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obv</a:t>
            </a:r>
            <a:r>
              <a:rPr lang="nl-NL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resultaten ligt bij opdrachtgevers die een meetpunt aanvragen</a:t>
            </a:r>
          </a:p>
        </p:txBody>
      </p:sp>
    </p:spTree>
    <p:extLst>
      <p:ext uri="{BB962C8B-B14F-4D97-AF65-F5344CB8AC3E}">
        <p14:creationId xmlns:p14="http://schemas.microsoft.com/office/powerpoint/2010/main" val="25857945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266</Words>
  <Application>Microsoft Macintosh PowerPoint</Application>
  <PresentationFormat>Breedbeeld</PresentationFormat>
  <Paragraphs>54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 Light</vt:lpstr>
      <vt:lpstr>Kantoorthema</vt:lpstr>
      <vt:lpstr>PowerPoint-presentatie</vt:lpstr>
      <vt:lpstr>PowerPoint-presentatie</vt:lpstr>
      <vt:lpstr>NO2 is van meerdere factoren afhankelijk</vt:lpstr>
      <vt:lpstr>NO2 in Planetenwijk steeds lager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Dam, Stephan ten</dc:creator>
  <cp:lastModifiedBy>Dam, Stephan ten</cp:lastModifiedBy>
  <cp:revision>3</cp:revision>
  <dcterms:created xsi:type="dcterms:W3CDTF">2024-09-04T11:09:35Z</dcterms:created>
  <dcterms:modified xsi:type="dcterms:W3CDTF">2024-11-06T11:16:04Z</dcterms:modified>
</cp:coreProperties>
</file>